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21"/>
  </p:notesMasterIdLst>
  <p:handoutMasterIdLst>
    <p:handoutMasterId r:id="rId22"/>
  </p:handoutMasterIdLst>
  <p:sldIdLst>
    <p:sldId id="256" r:id="rId2"/>
    <p:sldId id="275" r:id="rId3"/>
    <p:sldId id="276" r:id="rId4"/>
    <p:sldId id="277" r:id="rId5"/>
    <p:sldId id="266" r:id="rId6"/>
    <p:sldId id="267" r:id="rId7"/>
    <p:sldId id="268" r:id="rId8"/>
    <p:sldId id="269" r:id="rId9"/>
    <p:sldId id="270" r:id="rId10"/>
    <p:sldId id="271" r:id="rId11"/>
    <p:sldId id="272" r:id="rId12"/>
    <p:sldId id="273" r:id="rId13"/>
    <p:sldId id="274" r:id="rId14"/>
    <p:sldId id="265" r:id="rId15"/>
    <p:sldId id="264" r:id="rId16"/>
    <p:sldId id="261" r:id="rId17"/>
    <p:sldId id="262" r:id="rId18"/>
    <p:sldId id="263" r:id="rId19"/>
    <p:sldId id="278" r:id="rId20"/>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4B25"/>
    <a:srgbClr val="666633"/>
    <a:srgbClr val="006600"/>
    <a:srgbClr val="339966"/>
    <a:srgbClr val="663300"/>
    <a:srgbClr val="660066"/>
    <a:srgbClr val="003A00"/>
    <a:srgbClr val="0033CC"/>
    <a:srgbClr val="00CC33"/>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9" autoAdjust="0"/>
    <p:restoredTop sz="94660"/>
  </p:normalViewPr>
  <p:slideViewPr>
    <p:cSldViewPr snapToGrid="0">
      <p:cViewPr varScale="1">
        <p:scale>
          <a:sx n="59" d="100"/>
          <a:sy n="59" d="100"/>
        </p:scale>
        <p:origin x="428" y="52"/>
      </p:cViewPr>
      <p:guideLst>
        <p:guide orient="horz" pos="3240"/>
        <p:guide pos="5760"/>
      </p:guideLst>
    </p:cSldViewPr>
  </p:slideViewPr>
  <p:notesTextViewPr>
    <p:cViewPr>
      <p:scale>
        <a:sx n="1" d="1"/>
        <a:sy n="1" d="1"/>
      </p:scale>
      <p:origin x="0" y="0"/>
    </p:cViewPr>
  </p:notesTextViewPr>
  <p:notesViewPr>
    <p:cSldViewPr snapToGrid="0">
      <p:cViewPr varScale="1">
        <p:scale>
          <a:sx n="87" d="100"/>
          <a:sy n="87" d="100"/>
        </p:scale>
        <p:origin x="3840"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4CA539-16F2-4ADC-AD9C-3F39C70B70E1}"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B8A6FB84-9A8D-433E-A8EE-DF9CA75D5DDF}">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Strength</a:t>
          </a:r>
        </a:p>
        <a:p>
          <a:r>
            <a:rPr lang="en-US" dirty="0"/>
            <a:t>several sub-groups</a:t>
          </a:r>
        </a:p>
      </dgm:t>
    </dgm:pt>
    <dgm:pt modelId="{034CA24B-9F26-4FEE-AA41-CE46C06A9369}" type="parTrans" cxnId="{31E95F8C-B73F-4B39-8A86-C2AA6E5EE4A0}">
      <dgm:prSet/>
      <dgm:spPr/>
      <dgm:t>
        <a:bodyPr/>
        <a:lstStyle/>
        <a:p>
          <a:endParaRPr lang="en-US"/>
        </a:p>
      </dgm:t>
    </dgm:pt>
    <dgm:pt modelId="{3CA26654-C875-4908-A01D-5EACB04F454C}" type="sibTrans" cxnId="{31E95F8C-B73F-4B39-8A86-C2AA6E5EE4A0}">
      <dgm:prSet/>
      <dgm:spPr/>
      <dgm:t>
        <a:bodyPr/>
        <a:lstStyle/>
        <a:p>
          <a:endParaRPr lang="en-US"/>
        </a:p>
      </dgm:t>
    </dgm:pt>
    <dgm:pt modelId="{7EBE1F2C-9CEA-42D3-AFB7-5C23CAED2CD4}">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Weakness</a:t>
          </a:r>
        </a:p>
        <a:p>
          <a:r>
            <a:rPr lang="en-US" dirty="0"/>
            <a:t>Aircrafts not enough;</a:t>
          </a:r>
        </a:p>
        <a:p>
          <a:r>
            <a:rPr lang="en-US" dirty="0"/>
            <a:t>Without flight permission;</a:t>
          </a:r>
        </a:p>
        <a:p>
          <a:endParaRPr lang="en-US" dirty="0"/>
        </a:p>
        <a:p>
          <a:r>
            <a:rPr lang="en-US" dirty="0"/>
            <a:t> </a:t>
          </a:r>
        </a:p>
      </dgm:t>
    </dgm:pt>
    <dgm:pt modelId="{CA5A9CAF-CECE-44EF-8410-F3CE435FD17F}" type="parTrans" cxnId="{44D81F1D-91DF-4895-837B-957B486D24EC}">
      <dgm:prSet/>
      <dgm:spPr/>
      <dgm:t>
        <a:bodyPr/>
        <a:lstStyle/>
        <a:p>
          <a:endParaRPr lang="en-US"/>
        </a:p>
      </dgm:t>
    </dgm:pt>
    <dgm:pt modelId="{0BC356CB-ACE2-4D84-AA5E-4CF6F0A3CFFD}" type="sibTrans" cxnId="{44D81F1D-91DF-4895-837B-957B486D24EC}">
      <dgm:prSet/>
      <dgm:spPr/>
      <dgm:t>
        <a:bodyPr/>
        <a:lstStyle/>
        <a:p>
          <a:endParaRPr lang="en-US"/>
        </a:p>
      </dgm:t>
    </dgm:pt>
    <dgm:pt modelId="{E12E1270-5DFC-4599-98F6-E2381B78EC9E}">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Opportunities</a:t>
          </a:r>
        </a:p>
        <a:p>
          <a:r>
            <a:rPr lang="en-US" dirty="0"/>
            <a:t>More profits for Tigerair;</a:t>
          </a:r>
        </a:p>
        <a:p>
          <a:r>
            <a:rPr lang="en-US" dirty="0"/>
            <a:t>More connection between sub-groups;</a:t>
          </a:r>
        </a:p>
        <a:p>
          <a:r>
            <a:rPr lang="en-US" dirty="0"/>
            <a:t>more passengers for SIA</a:t>
          </a:r>
        </a:p>
      </dgm:t>
    </dgm:pt>
    <dgm:pt modelId="{A3BABE2B-DA02-415E-92BB-435FA9510E13}" type="parTrans" cxnId="{7B828F7D-9709-4E07-9D7B-BF56D2D0BC13}">
      <dgm:prSet/>
      <dgm:spPr/>
      <dgm:t>
        <a:bodyPr/>
        <a:lstStyle/>
        <a:p>
          <a:endParaRPr lang="en-US"/>
        </a:p>
      </dgm:t>
    </dgm:pt>
    <dgm:pt modelId="{42304F14-2C25-4D6E-8B3C-075D80E4FCDF}" type="sibTrans" cxnId="{7B828F7D-9709-4E07-9D7B-BF56D2D0BC13}">
      <dgm:prSet/>
      <dgm:spPr/>
      <dgm:t>
        <a:bodyPr/>
        <a:lstStyle/>
        <a:p>
          <a:endParaRPr lang="en-US"/>
        </a:p>
      </dgm:t>
    </dgm:pt>
    <dgm:pt modelId="{D2D55D94-AABE-45D2-8875-8F7BE02C3129}">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Threats</a:t>
          </a:r>
        </a:p>
        <a:p>
          <a:r>
            <a:rPr lang="en-US" dirty="0"/>
            <a:t>Some other competitors, like Qantas;</a:t>
          </a:r>
        </a:p>
        <a:p>
          <a:r>
            <a:rPr lang="en-US" dirty="0"/>
            <a:t>Competition from SIA.</a:t>
          </a:r>
        </a:p>
      </dgm:t>
    </dgm:pt>
    <dgm:pt modelId="{38AE1E3C-C60C-4DDC-8D95-E668DEF94E9F}" type="parTrans" cxnId="{5CA20D0E-2AAE-4E2C-B600-04B9DC2138D5}">
      <dgm:prSet/>
      <dgm:spPr/>
      <dgm:t>
        <a:bodyPr/>
        <a:lstStyle/>
        <a:p>
          <a:endParaRPr lang="en-US"/>
        </a:p>
      </dgm:t>
    </dgm:pt>
    <dgm:pt modelId="{F95C7193-9B21-4132-9807-B3A9232B7982}" type="sibTrans" cxnId="{5CA20D0E-2AAE-4E2C-B600-04B9DC2138D5}">
      <dgm:prSet/>
      <dgm:spPr/>
      <dgm:t>
        <a:bodyPr/>
        <a:lstStyle/>
        <a:p>
          <a:endParaRPr lang="en-US"/>
        </a:p>
      </dgm:t>
    </dgm:pt>
    <dgm:pt modelId="{AA7D0010-3E2C-48E7-B4D8-9FD8850EF4E4}" type="pres">
      <dgm:prSet presAssocID="{CD4CA539-16F2-4ADC-AD9C-3F39C70B70E1}" presName="diagram" presStyleCnt="0">
        <dgm:presLayoutVars>
          <dgm:dir/>
          <dgm:resizeHandles val="exact"/>
        </dgm:presLayoutVars>
      </dgm:prSet>
      <dgm:spPr/>
    </dgm:pt>
    <dgm:pt modelId="{811ED9D4-E182-4696-8560-A2C332EB698C}" type="pres">
      <dgm:prSet presAssocID="{B8A6FB84-9A8D-433E-A8EE-DF9CA75D5DDF}" presName="node" presStyleLbl="node1" presStyleIdx="0" presStyleCnt="4">
        <dgm:presLayoutVars>
          <dgm:bulletEnabled val="1"/>
        </dgm:presLayoutVars>
      </dgm:prSet>
      <dgm:spPr/>
    </dgm:pt>
    <dgm:pt modelId="{10CD132A-F94B-4776-8679-381433DD3C20}" type="pres">
      <dgm:prSet presAssocID="{3CA26654-C875-4908-A01D-5EACB04F454C}" presName="sibTrans" presStyleCnt="0"/>
      <dgm:spPr/>
    </dgm:pt>
    <dgm:pt modelId="{A464FADF-F731-4CE3-AF35-3190AC120659}" type="pres">
      <dgm:prSet presAssocID="{7EBE1F2C-9CEA-42D3-AFB7-5C23CAED2CD4}" presName="node" presStyleLbl="node1" presStyleIdx="1" presStyleCnt="4">
        <dgm:presLayoutVars>
          <dgm:bulletEnabled val="1"/>
        </dgm:presLayoutVars>
      </dgm:prSet>
      <dgm:spPr/>
    </dgm:pt>
    <dgm:pt modelId="{6837AD72-5AA0-41F9-98B5-1E62B0FA1511}" type="pres">
      <dgm:prSet presAssocID="{0BC356CB-ACE2-4D84-AA5E-4CF6F0A3CFFD}" presName="sibTrans" presStyleCnt="0"/>
      <dgm:spPr/>
    </dgm:pt>
    <dgm:pt modelId="{915B7079-026C-41CD-A7F9-40F89C5A4B26}" type="pres">
      <dgm:prSet presAssocID="{E12E1270-5DFC-4599-98F6-E2381B78EC9E}" presName="node" presStyleLbl="node1" presStyleIdx="2" presStyleCnt="4">
        <dgm:presLayoutVars>
          <dgm:bulletEnabled val="1"/>
        </dgm:presLayoutVars>
      </dgm:prSet>
      <dgm:spPr/>
    </dgm:pt>
    <dgm:pt modelId="{A986E180-4A79-4BCB-AAF8-EFFF2A9C4FC5}" type="pres">
      <dgm:prSet presAssocID="{42304F14-2C25-4D6E-8B3C-075D80E4FCDF}" presName="sibTrans" presStyleCnt="0"/>
      <dgm:spPr/>
    </dgm:pt>
    <dgm:pt modelId="{46E62D50-A631-40E2-B966-21D710001608}" type="pres">
      <dgm:prSet presAssocID="{D2D55D94-AABE-45D2-8875-8F7BE02C3129}" presName="node" presStyleLbl="node1" presStyleIdx="3" presStyleCnt="4">
        <dgm:presLayoutVars>
          <dgm:bulletEnabled val="1"/>
        </dgm:presLayoutVars>
      </dgm:prSet>
      <dgm:spPr/>
    </dgm:pt>
  </dgm:ptLst>
  <dgm:cxnLst>
    <dgm:cxn modelId="{5CA20D0E-2AAE-4E2C-B600-04B9DC2138D5}" srcId="{CD4CA539-16F2-4ADC-AD9C-3F39C70B70E1}" destId="{D2D55D94-AABE-45D2-8875-8F7BE02C3129}" srcOrd="3" destOrd="0" parTransId="{38AE1E3C-C60C-4DDC-8D95-E668DEF94E9F}" sibTransId="{F95C7193-9B21-4132-9807-B3A9232B7982}"/>
    <dgm:cxn modelId="{44D81F1D-91DF-4895-837B-957B486D24EC}" srcId="{CD4CA539-16F2-4ADC-AD9C-3F39C70B70E1}" destId="{7EBE1F2C-9CEA-42D3-AFB7-5C23CAED2CD4}" srcOrd="1" destOrd="0" parTransId="{CA5A9CAF-CECE-44EF-8410-F3CE435FD17F}" sibTransId="{0BC356CB-ACE2-4D84-AA5E-4CF6F0A3CFFD}"/>
    <dgm:cxn modelId="{5F3BC02F-E6C5-4435-8BDE-BE9201D7AF2E}" type="presOf" srcId="{D2D55D94-AABE-45D2-8875-8F7BE02C3129}" destId="{46E62D50-A631-40E2-B966-21D710001608}" srcOrd="0" destOrd="0" presId="urn:microsoft.com/office/officeart/2005/8/layout/default"/>
    <dgm:cxn modelId="{14459668-5A85-4528-AA1D-F6B397958710}" type="presOf" srcId="{CD4CA539-16F2-4ADC-AD9C-3F39C70B70E1}" destId="{AA7D0010-3E2C-48E7-B4D8-9FD8850EF4E4}" srcOrd="0" destOrd="0" presId="urn:microsoft.com/office/officeart/2005/8/layout/default"/>
    <dgm:cxn modelId="{E395AF4B-F55E-4CE1-8E7F-B535C0DCD034}" type="presOf" srcId="{E12E1270-5DFC-4599-98F6-E2381B78EC9E}" destId="{915B7079-026C-41CD-A7F9-40F89C5A4B26}" srcOrd="0" destOrd="0" presId="urn:microsoft.com/office/officeart/2005/8/layout/default"/>
    <dgm:cxn modelId="{7B828F7D-9709-4E07-9D7B-BF56D2D0BC13}" srcId="{CD4CA539-16F2-4ADC-AD9C-3F39C70B70E1}" destId="{E12E1270-5DFC-4599-98F6-E2381B78EC9E}" srcOrd="2" destOrd="0" parTransId="{A3BABE2B-DA02-415E-92BB-435FA9510E13}" sibTransId="{42304F14-2C25-4D6E-8B3C-075D80E4FCDF}"/>
    <dgm:cxn modelId="{08695A8A-651B-4487-B0E3-E8B75ABED1A3}" type="presOf" srcId="{7EBE1F2C-9CEA-42D3-AFB7-5C23CAED2CD4}" destId="{A464FADF-F731-4CE3-AF35-3190AC120659}" srcOrd="0" destOrd="0" presId="urn:microsoft.com/office/officeart/2005/8/layout/default"/>
    <dgm:cxn modelId="{31E95F8C-B73F-4B39-8A86-C2AA6E5EE4A0}" srcId="{CD4CA539-16F2-4ADC-AD9C-3F39C70B70E1}" destId="{B8A6FB84-9A8D-433E-A8EE-DF9CA75D5DDF}" srcOrd="0" destOrd="0" parTransId="{034CA24B-9F26-4FEE-AA41-CE46C06A9369}" sibTransId="{3CA26654-C875-4908-A01D-5EACB04F454C}"/>
    <dgm:cxn modelId="{F8D1BBA0-A730-465D-B0A5-45FDFA8044F7}" type="presOf" srcId="{B8A6FB84-9A8D-433E-A8EE-DF9CA75D5DDF}" destId="{811ED9D4-E182-4696-8560-A2C332EB698C}" srcOrd="0" destOrd="0" presId="urn:microsoft.com/office/officeart/2005/8/layout/default"/>
    <dgm:cxn modelId="{9C5BB128-1B37-4D2C-AA41-947DD77AF23E}" type="presParOf" srcId="{AA7D0010-3E2C-48E7-B4D8-9FD8850EF4E4}" destId="{811ED9D4-E182-4696-8560-A2C332EB698C}" srcOrd="0" destOrd="0" presId="urn:microsoft.com/office/officeart/2005/8/layout/default"/>
    <dgm:cxn modelId="{05699797-30DF-49E1-BDC5-A262C265428D}" type="presParOf" srcId="{AA7D0010-3E2C-48E7-B4D8-9FD8850EF4E4}" destId="{10CD132A-F94B-4776-8679-381433DD3C20}" srcOrd="1" destOrd="0" presId="urn:microsoft.com/office/officeart/2005/8/layout/default"/>
    <dgm:cxn modelId="{AA70FD02-825A-4F5F-97B6-93C2FB33D7BF}" type="presParOf" srcId="{AA7D0010-3E2C-48E7-B4D8-9FD8850EF4E4}" destId="{A464FADF-F731-4CE3-AF35-3190AC120659}" srcOrd="2" destOrd="0" presId="urn:microsoft.com/office/officeart/2005/8/layout/default"/>
    <dgm:cxn modelId="{A229E09A-3CEB-4F16-AB0A-A987341BB612}" type="presParOf" srcId="{AA7D0010-3E2C-48E7-B4D8-9FD8850EF4E4}" destId="{6837AD72-5AA0-41F9-98B5-1E62B0FA1511}" srcOrd="3" destOrd="0" presId="urn:microsoft.com/office/officeart/2005/8/layout/default"/>
    <dgm:cxn modelId="{5C713DCC-F0C8-46FB-A372-3D396BDA2E0E}" type="presParOf" srcId="{AA7D0010-3E2C-48E7-B4D8-9FD8850EF4E4}" destId="{915B7079-026C-41CD-A7F9-40F89C5A4B26}" srcOrd="4" destOrd="0" presId="urn:microsoft.com/office/officeart/2005/8/layout/default"/>
    <dgm:cxn modelId="{880D1DF6-6C45-4771-85D6-804A58979E16}" type="presParOf" srcId="{AA7D0010-3E2C-48E7-B4D8-9FD8850EF4E4}" destId="{A986E180-4A79-4BCB-AAF8-EFFF2A9C4FC5}" srcOrd="5" destOrd="0" presId="urn:microsoft.com/office/officeart/2005/8/layout/default"/>
    <dgm:cxn modelId="{D29CE062-EB03-454B-A869-9AD1D3943DCD}" type="presParOf" srcId="{AA7D0010-3E2C-48E7-B4D8-9FD8850EF4E4}" destId="{46E62D50-A631-40E2-B966-21D710001608}"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1ED9D4-E182-4696-8560-A2C332EB698C}">
      <dsp:nvSpPr>
        <dsp:cNvPr id="0" name=""/>
        <dsp:cNvSpPr/>
      </dsp:nvSpPr>
      <dsp:spPr>
        <a:xfrm>
          <a:off x="1488" y="291207"/>
          <a:ext cx="5804296" cy="348257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b="0" kern="1200" cap="none" spc="0" dirty="0">
              <a:ln w="0"/>
              <a:solidFill>
                <a:schemeClr val="tx1"/>
              </a:solidFill>
              <a:effectLst>
                <a:outerShdw blurRad="38100" dist="19050" dir="2700000" algn="tl" rotWithShape="0">
                  <a:schemeClr val="dk1">
                    <a:alpha val="40000"/>
                  </a:schemeClr>
                </a:outerShdw>
              </a:effectLst>
            </a:rPr>
            <a:t>Strength</a:t>
          </a:r>
        </a:p>
        <a:p>
          <a:pPr marL="0" lvl="0" indent="0" algn="ctr" defTabSz="1555750">
            <a:lnSpc>
              <a:spcPct val="90000"/>
            </a:lnSpc>
            <a:spcBef>
              <a:spcPct val="0"/>
            </a:spcBef>
            <a:spcAft>
              <a:spcPct val="35000"/>
            </a:spcAft>
            <a:buNone/>
          </a:pPr>
          <a:r>
            <a:rPr lang="en-US" sz="3500" kern="1200" dirty="0"/>
            <a:t>several sub-groups</a:t>
          </a:r>
        </a:p>
      </dsp:txBody>
      <dsp:txXfrm>
        <a:off x="1488" y="291207"/>
        <a:ext cx="5804296" cy="3482578"/>
      </dsp:txXfrm>
    </dsp:sp>
    <dsp:sp modelId="{A464FADF-F731-4CE3-AF35-3190AC120659}">
      <dsp:nvSpPr>
        <dsp:cNvPr id="0" name=""/>
        <dsp:cNvSpPr/>
      </dsp:nvSpPr>
      <dsp:spPr>
        <a:xfrm>
          <a:off x="6386214" y="291207"/>
          <a:ext cx="5804296" cy="348257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b="0" kern="1200" cap="none" spc="0" dirty="0">
              <a:ln w="0"/>
              <a:solidFill>
                <a:schemeClr val="tx1"/>
              </a:solidFill>
              <a:effectLst>
                <a:outerShdw blurRad="38100" dist="19050" dir="2700000" algn="tl" rotWithShape="0">
                  <a:schemeClr val="dk1">
                    <a:alpha val="40000"/>
                  </a:schemeClr>
                </a:outerShdw>
              </a:effectLst>
            </a:rPr>
            <a:t>Weakness</a:t>
          </a:r>
        </a:p>
        <a:p>
          <a:pPr marL="0" lvl="0" indent="0" algn="ctr" defTabSz="1555750">
            <a:lnSpc>
              <a:spcPct val="90000"/>
            </a:lnSpc>
            <a:spcBef>
              <a:spcPct val="0"/>
            </a:spcBef>
            <a:spcAft>
              <a:spcPct val="35000"/>
            </a:spcAft>
            <a:buNone/>
          </a:pPr>
          <a:r>
            <a:rPr lang="en-US" sz="3500" kern="1200" dirty="0"/>
            <a:t>Aircrafts not enough;</a:t>
          </a:r>
        </a:p>
        <a:p>
          <a:pPr marL="0" lvl="0" indent="0" algn="ctr" defTabSz="1555750">
            <a:lnSpc>
              <a:spcPct val="90000"/>
            </a:lnSpc>
            <a:spcBef>
              <a:spcPct val="0"/>
            </a:spcBef>
            <a:spcAft>
              <a:spcPct val="35000"/>
            </a:spcAft>
            <a:buNone/>
          </a:pPr>
          <a:r>
            <a:rPr lang="en-US" sz="3500" kern="1200" dirty="0"/>
            <a:t>Without flight permission;</a:t>
          </a:r>
        </a:p>
        <a:p>
          <a:pPr marL="0" lvl="0" indent="0" algn="ctr" defTabSz="1555750">
            <a:lnSpc>
              <a:spcPct val="90000"/>
            </a:lnSpc>
            <a:spcBef>
              <a:spcPct val="0"/>
            </a:spcBef>
            <a:spcAft>
              <a:spcPct val="35000"/>
            </a:spcAft>
            <a:buNone/>
          </a:pPr>
          <a:endParaRPr lang="en-US" sz="3500" kern="1200" dirty="0"/>
        </a:p>
        <a:p>
          <a:pPr marL="0" lvl="0" indent="0" algn="ctr" defTabSz="1555750">
            <a:lnSpc>
              <a:spcPct val="90000"/>
            </a:lnSpc>
            <a:spcBef>
              <a:spcPct val="0"/>
            </a:spcBef>
            <a:spcAft>
              <a:spcPct val="35000"/>
            </a:spcAft>
            <a:buNone/>
          </a:pPr>
          <a:r>
            <a:rPr lang="en-US" sz="3500" kern="1200" dirty="0"/>
            <a:t> </a:t>
          </a:r>
        </a:p>
      </dsp:txBody>
      <dsp:txXfrm>
        <a:off x="6386214" y="291207"/>
        <a:ext cx="5804296" cy="3482578"/>
      </dsp:txXfrm>
    </dsp:sp>
    <dsp:sp modelId="{915B7079-026C-41CD-A7F9-40F89C5A4B26}">
      <dsp:nvSpPr>
        <dsp:cNvPr id="0" name=""/>
        <dsp:cNvSpPr/>
      </dsp:nvSpPr>
      <dsp:spPr>
        <a:xfrm>
          <a:off x="1488" y="4354215"/>
          <a:ext cx="5804296" cy="348257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b="0" kern="1200" cap="none" spc="0" dirty="0">
              <a:ln w="0"/>
              <a:solidFill>
                <a:schemeClr val="tx1"/>
              </a:solidFill>
              <a:effectLst>
                <a:outerShdw blurRad="38100" dist="19050" dir="2700000" algn="tl" rotWithShape="0">
                  <a:schemeClr val="dk1">
                    <a:alpha val="40000"/>
                  </a:schemeClr>
                </a:outerShdw>
              </a:effectLst>
            </a:rPr>
            <a:t>Opportunities</a:t>
          </a:r>
        </a:p>
        <a:p>
          <a:pPr marL="0" lvl="0" indent="0" algn="ctr" defTabSz="1555750">
            <a:lnSpc>
              <a:spcPct val="90000"/>
            </a:lnSpc>
            <a:spcBef>
              <a:spcPct val="0"/>
            </a:spcBef>
            <a:spcAft>
              <a:spcPct val="35000"/>
            </a:spcAft>
            <a:buNone/>
          </a:pPr>
          <a:r>
            <a:rPr lang="en-US" sz="3500" kern="1200" dirty="0"/>
            <a:t>More profits for Tigerair;</a:t>
          </a:r>
        </a:p>
        <a:p>
          <a:pPr marL="0" lvl="0" indent="0" algn="ctr" defTabSz="1555750">
            <a:lnSpc>
              <a:spcPct val="90000"/>
            </a:lnSpc>
            <a:spcBef>
              <a:spcPct val="0"/>
            </a:spcBef>
            <a:spcAft>
              <a:spcPct val="35000"/>
            </a:spcAft>
            <a:buNone/>
          </a:pPr>
          <a:r>
            <a:rPr lang="en-US" sz="3500" kern="1200" dirty="0"/>
            <a:t>More connection between sub-groups;</a:t>
          </a:r>
        </a:p>
        <a:p>
          <a:pPr marL="0" lvl="0" indent="0" algn="ctr" defTabSz="1555750">
            <a:lnSpc>
              <a:spcPct val="90000"/>
            </a:lnSpc>
            <a:spcBef>
              <a:spcPct val="0"/>
            </a:spcBef>
            <a:spcAft>
              <a:spcPct val="35000"/>
            </a:spcAft>
            <a:buNone/>
          </a:pPr>
          <a:r>
            <a:rPr lang="en-US" sz="3500" kern="1200" dirty="0"/>
            <a:t>more passengers for SIA</a:t>
          </a:r>
        </a:p>
      </dsp:txBody>
      <dsp:txXfrm>
        <a:off x="1488" y="4354215"/>
        <a:ext cx="5804296" cy="3482578"/>
      </dsp:txXfrm>
    </dsp:sp>
    <dsp:sp modelId="{46E62D50-A631-40E2-B966-21D710001608}">
      <dsp:nvSpPr>
        <dsp:cNvPr id="0" name=""/>
        <dsp:cNvSpPr/>
      </dsp:nvSpPr>
      <dsp:spPr>
        <a:xfrm>
          <a:off x="6386214" y="4354215"/>
          <a:ext cx="5804296" cy="348257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b="0" kern="1200" cap="none" spc="0" dirty="0">
              <a:ln w="0"/>
              <a:solidFill>
                <a:schemeClr val="tx1"/>
              </a:solidFill>
              <a:effectLst>
                <a:outerShdw blurRad="38100" dist="19050" dir="2700000" algn="tl" rotWithShape="0">
                  <a:schemeClr val="dk1">
                    <a:alpha val="40000"/>
                  </a:schemeClr>
                </a:outerShdw>
              </a:effectLst>
            </a:rPr>
            <a:t>Threats</a:t>
          </a:r>
        </a:p>
        <a:p>
          <a:pPr marL="0" lvl="0" indent="0" algn="ctr" defTabSz="1555750">
            <a:lnSpc>
              <a:spcPct val="90000"/>
            </a:lnSpc>
            <a:spcBef>
              <a:spcPct val="0"/>
            </a:spcBef>
            <a:spcAft>
              <a:spcPct val="35000"/>
            </a:spcAft>
            <a:buNone/>
          </a:pPr>
          <a:r>
            <a:rPr lang="en-US" sz="3500" kern="1200" dirty="0"/>
            <a:t>Some other competitors, like Qantas;</a:t>
          </a:r>
        </a:p>
        <a:p>
          <a:pPr marL="0" lvl="0" indent="0" algn="ctr" defTabSz="1555750">
            <a:lnSpc>
              <a:spcPct val="90000"/>
            </a:lnSpc>
            <a:spcBef>
              <a:spcPct val="0"/>
            </a:spcBef>
            <a:spcAft>
              <a:spcPct val="35000"/>
            </a:spcAft>
            <a:buNone/>
          </a:pPr>
          <a:r>
            <a:rPr lang="en-US" sz="3500" kern="1200" dirty="0"/>
            <a:t>Competition from SIA.</a:t>
          </a:r>
        </a:p>
      </dsp:txBody>
      <dsp:txXfrm>
        <a:off x="6386214" y="4354215"/>
        <a:ext cx="5804296" cy="348257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HK" altLang="en-US"/>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1F8315C-91ED-43AD-9811-E4B30F3A6104}" type="datetimeFigureOut">
              <a:rPr lang="zh-HK" altLang="en-US" smtClean="0"/>
              <a:t>5/5/2018</a:t>
            </a:fld>
            <a:endParaRPr lang="zh-HK" altLang="en-US"/>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HK" altLang="en-US"/>
          </a:p>
        </p:txBody>
      </p:sp>
      <p:sp>
        <p:nvSpPr>
          <p:cNvPr id="5" name="投影片編號版面配置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6A58A13-320E-4B67-9C01-CB199D318094}" type="slidenum">
              <a:rPr lang="zh-HK" altLang="en-US" smtClean="0"/>
              <a:t>‹#›</a:t>
            </a:fld>
            <a:endParaRPr lang="zh-HK" altLang="en-US"/>
          </a:p>
        </p:txBody>
      </p:sp>
    </p:spTree>
    <p:extLst>
      <p:ext uri="{BB962C8B-B14F-4D97-AF65-F5344CB8AC3E}">
        <p14:creationId xmlns:p14="http://schemas.microsoft.com/office/powerpoint/2010/main" val="4047677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34426A-5003-4500-BDAB-094E8585078D}" type="datetimeFigureOut">
              <a:rPr lang="en-US" smtClean="0"/>
              <a:t>5/5/2018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B091FF-90A0-440E-8B09-A47B85645570}" type="slidenum">
              <a:rPr lang="en-US" smtClean="0"/>
              <a:t>‹#›</a:t>
            </a:fld>
            <a:endParaRPr lang="en-US"/>
          </a:p>
        </p:txBody>
      </p:sp>
    </p:spTree>
    <p:extLst>
      <p:ext uri="{BB962C8B-B14F-4D97-AF65-F5344CB8AC3E}">
        <p14:creationId xmlns:p14="http://schemas.microsoft.com/office/powerpoint/2010/main" val="2005607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4721FAA1-1350-4383-A876-FF1CBDAE4512}" type="slidenum">
              <a:rPr lang="en-US" smtClean="0"/>
              <a:t>2</a:t>
            </a:fld>
            <a:endParaRPr lang="en-US"/>
          </a:p>
        </p:txBody>
      </p:sp>
    </p:spTree>
    <p:extLst>
      <p:ext uri="{BB962C8B-B14F-4D97-AF65-F5344CB8AC3E}">
        <p14:creationId xmlns:p14="http://schemas.microsoft.com/office/powerpoint/2010/main" val="2168453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4721FAA1-1350-4383-A876-FF1CBDAE4512}" type="slidenum">
              <a:rPr lang="en-US" smtClean="0"/>
              <a:t>3</a:t>
            </a:fld>
            <a:endParaRPr lang="en-US"/>
          </a:p>
        </p:txBody>
      </p:sp>
    </p:spTree>
    <p:extLst>
      <p:ext uri="{BB962C8B-B14F-4D97-AF65-F5344CB8AC3E}">
        <p14:creationId xmlns:p14="http://schemas.microsoft.com/office/powerpoint/2010/main" val="2004564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pic>
        <p:nvPicPr>
          <p:cNvPr id="4" name="圖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2317989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0171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7C26D-2684-4336-B151-19BCC963A2C3}"/>
              </a:ext>
            </a:extLst>
          </p:cNvPr>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p>
        </p:txBody>
      </p:sp>
      <p:sp>
        <p:nvSpPr>
          <p:cNvPr id="3" name="Subtitle 2">
            <a:extLst>
              <a:ext uri="{FF2B5EF4-FFF2-40B4-BE49-F238E27FC236}">
                <a16:creationId xmlns:a16="http://schemas.microsoft.com/office/drawing/2014/main" id="{F2A89901-CE15-47CD-BB52-4C17EE4EF007}"/>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sp>
        <p:nvSpPr>
          <p:cNvPr id="4" name="Date Placeholder 3">
            <a:extLst>
              <a:ext uri="{FF2B5EF4-FFF2-40B4-BE49-F238E27FC236}">
                <a16:creationId xmlns:a16="http://schemas.microsoft.com/office/drawing/2014/main" id="{29EF4F03-9AAB-4188-8D70-E20E041BA04A}"/>
              </a:ext>
            </a:extLst>
          </p:cNvPr>
          <p:cNvSpPr>
            <a:spLocks noGrp="1"/>
          </p:cNvSpPr>
          <p:nvPr>
            <p:ph type="dt" sz="half" idx="10"/>
          </p:nvPr>
        </p:nvSpPr>
        <p:spPr/>
        <p:txBody>
          <a:bodyPr/>
          <a:lstStyle/>
          <a:p>
            <a:fld id="{811C6952-DAC2-49D6-ADF9-C686E6C5CD55}" type="datetimeFigureOut">
              <a:rPr lang="en-US" smtClean="0"/>
              <a:t>5/5/2018</a:t>
            </a:fld>
            <a:endParaRPr lang="en-US"/>
          </a:p>
        </p:txBody>
      </p:sp>
      <p:sp>
        <p:nvSpPr>
          <p:cNvPr id="5" name="Footer Placeholder 4">
            <a:extLst>
              <a:ext uri="{FF2B5EF4-FFF2-40B4-BE49-F238E27FC236}">
                <a16:creationId xmlns:a16="http://schemas.microsoft.com/office/drawing/2014/main" id="{3AC293D7-9623-40E6-99D1-F62F2D6B0F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1BE360-511C-46D3-878E-6D2E46B787CC}"/>
              </a:ext>
            </a:extLst>
          </p:cNvPr>
          <p:cNvSpPr>
            <a:spLocks noGrp="1"/>
          </p:cNvSpPr>
          <p:nvPr>
            <p:ph type="sldNum" sz="quarter" idx="12"/>
          </p:nvPr>
        </p:nvSpPr>
        <p:spPr/>
        <p:txBody>
          <a:bodyPr/>
          <a:lstStyle/>
          <a:p>
            <a:fld id="{B19A7744-DD85-463B-9C8A-B7DF1546BE60}" type="slidenum">
              <a:rPr lang="en-US" smtClean="0"/>
              <a:t>‹#›</a:t>
            </a:fld>
            <a:endParaRPr lang="en-US"/>
          </a:p>
        </p:txBody>
      </p:sp>
    </p:spTree>
    <p:extLst>
      <p:ext uri="{BB962C8B-B14F-4D97-AF65-F5344CB8AC3E}">
        <p14:creationId xmlns:p14="http://schemas.microsoft.com/office/powerpoint/2010/main" val="490008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CA1C5C-2E0B-42BF-A3C3-37C29EC2F8B6}"/>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6F350084-C6BA-4AC5-AC82-D7A8667B5627}"/>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a:extLst>
              <a:ext uri="{FF2B5EF4-FFF2-40B4-BE49-F238E27FC236}">
                <a16:creationId xmlns:a16="http://schemas.microsoft.com/office/drawing/2014/main" id="{0BCA4907-4044-4DD6-A165-D6BE34DB57FB}"/>
              </a:ext>
            </a:extLst>
          </p:cNvPr>
          <p:cNvSpPr>
            <a:spLocks noGrp="1"/>
          </p:cNvSpPr>
          <p:nvPr>
            <p:ph type="dt" sz="half" idx="10"/>
          </p:nvPr>
        </p:nvSpPr>
        <p:spPr/>
        <p:txBody>
          <a:bodyPr/>
          <a:lstStyle/>
          <a:p>
            <a:fld id="{08D04BDF-DECA-45B1-89D9-F4EAF5FC1A25}" type="datetimeFigureOut">
              <a:rPr lang="en-US" smtClean="0"/>
              <a:t>5/5/2018</a:t>
            </a:fld>
            <a:endParaRPr lang="en-US"/>
          </a:p>
        </p:txBody>
      </p:sp>
      <p:sp>
        <p:nvSpPr>
          <p:cNvPr id="5" name="頁尾版面配置區 4">
            <a:extLst>
              <a:ext uri="{FF2B5EF4-FFF2-40B4-BE49-F238E27FC236}">
                <a16:creationId xmlns:a16="http://schemas.microsoft.com/office/drawing/2014/main" id="{56FC11A3-F78C-4ECD-944F-9C18E25AE96F}"/>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A02B5C81-4B4B-4BE6-855D-2D7A32833F4F}"/>
              </a:ext>
            </a:extLst>
          </p:cNvPr>
          <p:cNvSpPr>
            <a:spLocks noGrp="1"/>
          </p:cNvSpPr>
          <p:nvPr>
            <p:ph type="sldNum" sz="quarter" idx="12"/>
          </p:nvPr>
        </p:nvSpPr>
        <p:spPr/>
        <p:txBody>
          <a:bodyPr/>
          <a:lstStyle/>
          <a:p>
            <a:fld id="{39A73C13-62B5-4B41-B0C3-9520E0088EA6}" type="slidenum">
              <a:rPr lang="en-US" smtClean="0"/>
              <a:t>‹#›</a:t>
            </a:fld>
            <a:endParaRPr lang="en-US"/>
          </a:p>
        </p:txBody>
      </p:sp>
    </p:spTree>
    <p:extLst>
      <p:ext uri="{BB962C8B-B14F-4D97-AF65-F5344CB8AC3E}">
        <p14:creationId xmlns:p14="http://schemas.microsoft.com/office/powerpoint/2010/main" val="13853781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C764DE79-268F-4C1A-8933-263129D2AF90}" type="datetimeFigureOut">
              <a:rPr lang="en-US" dirty="0"/>
              <a:t>5/5/2018</a:t>
            </a:fld>
            <a:endParaRPr lang="en-US" dirty="0"/>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48F63A3B-78C7-47BE-AE5E-E10140E04643}" type="slidenum">
              <a:rPr lang="en-US" dirty="0"/>
              <a:t>‹#›</a:t>
            </a:fld>
            <a:endParaRPr lang="en-US" dirty="0"/>
          </a:p>
        </p:txBody>
      </p:sp>
      <p:pic>
        <p:nvPicPr>
          <p:cNvPr id="7" name="圖片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0"/>
            <a:ext cx="18288000" cy="1657350"/>
          </a:xfrm>
          <a:prstGeom prst="rect">
            <a:avLst/>
          </a:prstGeom>
        </p:spPr>
      </p:pic>
    </p:spTree>
    <p:extLst>
      <p:ext uri="{BB962C8B-B14F-4D97-AF65-F5344CB8AC3E}">
        <p14:creationId xmlns:p14="http://schemas.microsoft.com/office/powerpoint/2010/main" val="732502015"/>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txBox="1">
            <a:spLocks/>
          </p:cNvSpPr>
          <p:nvPr/>
        </p:nvSpPr>
        <p:spPr>
          <a:xfrm>
            <a:off x="6187858" y="2855934"/>
            <a:ext cx="11041023" cy="238072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altLang="zh-HK" sz="9000" b="1" dirty="0">
                <a:solidFill>
                  <a:srgbClr val="4C4B25"/>
                </a:solidFill>
                <a:latin typeface="Arial" panose="020B0604020202020204" pitchFamily="34" charset="0"/>
                <a:cs typeface="Arial" panose="020B0604020202020204" pitchFamily="34" charset="0"/>
              </a:rPr>
              <a:t>Singapore Airlines</a:t>
            </a:r>
            <a:endParaRPr lang="zh-HK" altLang="en-US" sz="9000" b="1" dirty="0">
              <a:solidFill>
                <a:srgbClr val="4C4B25"/>
              </a:solidFill>
              <a:latin typeface="Arial" panose="020B0604020202020204" pitchFamily="34" charset="0"/>
              <a:cs typeface="Arial" panose="020B0604020202020204" pitchFamily="34" charset="0"/>
            </a:endParaRPr>
          </a:p>
        </p:txBody>
      </p:sp>
      <p:sp>
        <p:nvSpPr>
          <p:cNvPr id="5" name="副標題 2"/>
          <p:cNvSpPr txBox="1">
            <a:spLocks/>
          </p:cNvSpPr>
          <p:nvPr/>
        </p:nvSpPr>
        <p:spPr>
          <a:xfrm>
            <a:off x="11978639" y="4469036"/>
            <a:ext cx="5237822" cy="2483643"/>
          </a:xfrm>
          <a:prstGeom prst="rect">
            <a:avLst/>
          </a:prstGeom>
        </p:spPr>
        <p:txBody>
          <a:bodyPr vert="horz" lIns="137160" tIns="68580" rIns="137160" bIns="6858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rgbClr val="663300"/>
                </a:solidFill>
                <a:latin typeface="華康儷粗黑(P)" panose="020B0700000000000000" pitchFamily="34" charset="-120"/>
                <a:ea typeface="華康儷粗黑(P)" panose="020B0700000000000000"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500" kern="1200">
                <a:solidFill>
                  <a:schemeClr val="tx1"/>
                </a:solidFill>
                <a:latin typeface="華康儷細黑(P)" panose="020B0300000000000000" pitchFamily="34" charset="-120"/>
                <a:ea typeface="華康儷細黑(P)" panose="020B0300000000000000"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華康儷細黑(P)" panose="020B0300000000000000" pitchFamily="34" charset="-120"/>
                <a:ea typeface="華康儷細黑(P)" panose="020B0300000000000000"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華康儷細黑(P)" panose="020B0300000000000000" pitchFamily="34" charset="-120"/>
                <a:ea typeface="華康儷細黑(P)" panose="020B0300000000000000"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華康儷細黑(P)" panose="020B0300000000000000" pitchFamily="34" charset="-120"/>
                <a:ea typeface="華康儷細黑(P)" panose="020B0300000000000000"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altLang="zh-HK" sz="4500" spc="150" dirty="0">
                <a:solidFill>
                  <a:schemeClr val="tx1"/>
                </a:solidFill>
                <a:latin typeface="Arial" panose="020B0604020202020204" pitchFamily="34" charset="0"/>
                <a:cs typeface="Arial" panose="020B0604020202020204" pitchFamily="34" charset="0"/>
              </a:rPr>
              <a:t>Group 4</a:t>
            </a:r>
            <a:endParaRPr lang="zh-HK" altLang="en-US" sz="4500" spc="15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4976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25885-3B15-4CF8-86B3-BD21EF4B389B}"/>
              </a:ext>
            </a:extLst>
          </p:cNvPr>
          <p:cNvPicPr>
            <a:picLocks noChangeAspect="1"/>
          </p:cNvPicPr>
          <p:nvPr/>
        </p:nvPicPr>
        <p:blipFill rotWithShape="1">
          <a:blip r:embed="rId2">
            <a:extLst>
              <a:ext uri="{28A0092B-C50C-407E-A947-70E740481C1C}">
                <a14:useLocalDpi xmlns:a14="http://schemas.microsoft.com/office/drawing/2010/main" val="0"/>
              </a:ext>
            </a:extLst>
          </a:blip>
          <a:srcRect l="53887"/>
          <a:stretch/>
        </p:blipFill>
        <p:spPr>
          <a:xfrm>
            <a:off x="14814611" y="123856"/>
            <a:ext cx="3398816" cy="3058808"/>
          </a:xfrm>
          <a:prstGeom prst="rect">
            <a:avLst/>
          </a:prstGeom>
        </p:spPr>
      </p:pic>
      <p:sp>
        <p:nvSpPr>
          <p:cNvPr id="3" name="TextBox 2">
            <a:extLst>
              <a:ext uri="{FF2B5EF4-FFF2-40B4-BE49-F238E27FC236}">
                <a16:creationId xmlns:a16="http://schemas.microsoft.com/office/drawing/2014/main" id="{B484E39D-C7B6-49CF-9E3B-5E2A3E6689CB}"/>
              </a:ext>
            </a:extLst>
          </p:cNvPr>
          <p:cNvSpPr txBox="1"/>
          <p:nvPr/>
        </p:nvSpPr>
        <p:spPr>
          <a:xfrm>
            <a:off x="2597090" y="401078"/>
            <a:ext cx="12371015" cy="738664"/>
          </a:xfrm>
          <a:prstGeom prst="rect">
            <a:avLst/>
          </a:prstGeom>
          <a:noFill/>
        </p:spPr>
        <p:txBody>
          <a:bodyPr wrap="none" rtlCol="0">
            <a:spAutoFit/>
          </a:bodyPr>
          <a:lstStyle/>
          <a:p>
            <a:r>
              <a:rPr lang="en-US" sz="4200" b="1" dirty="0">
                <a:latin typeface="+mj-lt"/>
                <a:ea typeface="+mj-ea"/>
                <a:cs typeface="+mj-cs"/>
              </a:rPr>
              <a:t>3. Investment on  flights between Australia and Singapore</a:t>
            </a:r>
          </a:p>
        </p:txBody>
      </p:sp>
      <p:pic>
        <p:nvPicPr>
          <p:cNvPr id="5122" name="Picture 2" descr="8th &#10;Singapore ranked &#10;Among countries trauelled to &#10;by Australians in 2012. &#10;Peak travel season is trom &#10;December to &#10;January; and May &#10;see the lowest number ot &#10;outbound traveuers ">
            <a:extLst>
              <a:ext uri="{FF2B5EF4-FFF2-40B4-BE49-F238E27FC236}">
                <a16:creationId xmlns:a16="http://schemas.microsoft.com/office/drawing/2014/main" id="{BBF7EB7A-3ECB-4140-8F7C-3796D3F34D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841" y="2031998"/>
            <a:ext cx="5760507" cy="610235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ustralian Travellers to Singapore ">
            <a:extLst>
              <a:ext uri="{FF2B5EF4-FFF2-40B4-BE49-F238E27FC236}">
                <a16:creationId xmlns:a16="http://schemas.microsoft.com/office/drawing/2014/main" id="{F7B90810-97F8-48C8-9829-CDB332912C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3100" y="3459885"/>
            <a:ext cx="10470710" cy="95029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Weekly Flight &#10;Statistics &#10;(Flight Freq. / &#10;Seat Capacity) &#10;61,963 &#10;201 &#10;62,803 &#10;201 &#10;75,150 &#10;242 ">
            <a:extLst>
              <a:ext uri="{FF2B5EF4-FFF2-40B4-BE49-F238E27FC236}">
                <a16:creationId xmlns:a16="http://schemas.microsoft.com/office/drawing/2014/main" id="{01439202-5ABC-4D47-BDDC-3D740B8335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3100" y="4410184"/>
            <a:ext cx="10464800" cy="208205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607463" y="6582427"/>
            <a:ext cx="7880437" cy="523220"/>
          </a:xfrm>
          <a:prstGeom prst="rect">
            <a:avLst/>
          </a:prstGeom>
          <a:noFill/>
        </p:spPr>
        <p:txBody>
          <a:bodyPr wrap="square" rtlCol="0">
            <a:spAutoFit/>
          </a:bodyPr>
          <a:lstStyle/>
          <a:p>
            <a:r>
              <a:rPr lang="en-US" sz="2800" dirty="0">
                <a:solidFill>
                  <a:schemeClr val="accent4">
                    <a:lumMod val="75000"/>
                  </a:schemeClr>
                </a:solidFill>
              </a:rPr>
              <a:t>      2014                        2015                        2016</a:t>
            </a:r>
          </a:p>
        </p:txBody>
      </p:sp>
    </p:spTree>
    <p:extLst>
      <p:ext uri="{BB962C8B-B14F-4D97-AF65-F5344CB8AC3E}">
        <p14:creationId xmlns:p14="http://schemas.microsoft.com/office/powerpoint/2010/main" val="41688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25885-3B15-4CF8-86B3-BD21EF4B389B}"/>
              </a:ext>
            </a:extLst>
          </p:cNvPr>
          <p:cNvPicPr>
            <a:picLocks noChangeAspect="1"/>
          </p:cNvPicPr>
          <p:nvPr/>
        </p:nvPicPr>
        <p:blipFill rotWithShape="1">
          <a:blip r:embed="rId2">
            <a:extLst>
              <a:ext uri="{28A0092B-C50C-407E-A947-70E740481C1C}">
                <a14:useLocalDpi xmlns:a14="http://schemas.microsoft.com/office/drawing/2010/main" val="0"/>
              </a:ext>
            </a:extLst>
          </a:blip>
          <a:srcRect l="53887"/>
          <a:stretch/>
        </p:blipFill>
        <p:spPr>
          <a:xfrm>
            <a:off x="14814611" y="123856"/>
            <a:ext cx="3398816" cy="3058808"/>
          </a:xfrm>
          <a:prstGeom prst="rect">
            <a:avLst/>
          </a:prstGeom>
        </p:spPr>
      </p:pic>
      <p:sp>
        <p:nvSpPr>
          <p:cNvPr id="3" name="TextBox 2">
            <a:extLst>
              <a:ext uri="{FF2B5EF4-FFF2-40B4-BE49-F238E27FC236}">
                <a16:creationId xmlns:a16="http://schemas.microsoft.com/office/drawing/2014/main" id="{D56CCDA9-63E6-45CC-9808-43922674B883}"/>
              </a:ext>
            </a:extLst>
          </p:cNvPr>
          <p:cNvSpPr txBox="1"/>
          <p:nvPr/>
        </p:nvSpPr>
        <p:spPr>
          <a:xfrm>
            <a:off x="2597090" y="401078"/>
            <a:ext cx="11721286" cy="738664"/>
          </a:xfrm>
          <a:prstGeom prst="rect">
            <a:avLst/>
          </a:prstGeom>
          <a:noFill/>
        </p:spPr>
        <p:txBody>
          <a:bodyPr wrap="none" rtlCol="0">
            <a:spAutoFit/>
          </a:bodyPr>
          <a:lstStyle/>
          <a:p>
            <a:r>
              <a:rPr lang="en-US" sz="4200" b="1" dirty="0">
                <a:latin typeface="+mj-lt"/>
                <a:ea typeface="+mj-ea"/>
                <a:cs typeface="+mj-cs"/>
              </a:rPr>
              <a:t>3. Investment on  flights between China and Singapore</a:t>
            </a:r>
          </a:p>
        </p:txBody>
      </p:sp>
      <p:pic>
        <p:nvPicPr>
          <p:cNvPr id="6146" name="Picture 2" descr="Exhibit 1: Growth in International Visitor Arrivals, &#10;2010-2016 &#10;Percentage-Point &#10;25 &#10;20 &#10;15 &#10;10 &#10;5 &#10;-5 &#10;-10 &#10;2010 &#10;2011 &#10;2012 &#10;Malaysia India &#10;2013 &#10;2014 &#10;Australia &#10;2015 &#10;Rest of the World &#10;Percentage Change &#10;25 &#10;20 &#10;15 &#10;10 &#10;5 &#10;-5 &#10;-10 &#10;2016 &#10;Overall (RHSI &#10;Indonesia China &#10;Source: Singapore Tourism Board ">
            <a:extLst>
              <a:ext uri="{FF2B5EF4-FFF2-40B4-BE49-F238E27FC236}">
                <a16:creationId xmlns:a16="http://schemas.microsoft.com/office/drawing/2014/main" id="{C3F341A3-4F45-42E5-A24A-9A38F7A663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494" y="2684861"/>
            <a:ext cx="9820668" cy="454461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Exhibit 3: Tourism Receipts (excluding SEGJ by Key Inbound Markets, 2015-2016 &#10;S ailiion &#10;3.0 &#10;2.5 &#10;2.0 &#10;1.5 &#10;1.0 &#10;0.5 &#10;0.0 &#10;Indonesia &#10;Notes: &#10;China &#10;&quot;2015' &#10;Malaysia &#10;..2016• &#10;India &#10;Australia &#10;As TR data for the fourth quarter of 2016 is unavailable at the time of publication, the 2016 figures are based on TR for the first &#10;three quarters of 2016. For comparison. the 2015 figures are similarly based on TR for the first three quarters of 2015. &#10;Source: Singapore Tourism Board ">
            <a:extLst>
              <a:ext uri="{FF2B5EF4-FFF2-40B4-BE49-F238E27FC236}">
                <a16:creationId xmlns:a16="http://schemas.microsoft.com/office/drawing/2014/main" id="{1D9CF203-8086-4D55-9CE1-D1FC408D80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5660" y="2684861"/>
            <a:ext cx="8206595" cy="4544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5210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25885-3B15-4CF8-86B3-BD21EF4B389B}"/>
              </a:ext>
            </a:extLst>
          </p:cNvPr>
          <p:cNvPicPr>
            <a:picLocks noChangeAspect="1"/>
          </p:cNvPicPr>
          <p:nvPr/>
        </p:nvPicPr>
        <p:blipFill rotWithShape="1">
          <a:blip r:embed="rId2">
            <a:extLst>
              <a:ext uri="{28A0092B-C50C-407E-A947-70E740481C1C}">
                <a14:useLocalDpi xmlns:a14="http://schemas.microsoft.com/office/drawing/2010/main" val="0"/>
              </a:ext>
            </a:extLst>
          </a:blip>
          <a:srcRect l="53887"/>
          <a:stretch/>
        </p:blipFill>
        <p:spPr>
          <a:xfrm>
            <a:off x="14814611" y="123856"/>
            <a:ext cx="3398816" cy="3058808"/>
          </a:xfrm>
          <a:prstGeom prst="rect">
            <a:avLst/>
          </a:prstGeom>
        </p:spPr>
      </p:pic>
      <p:sp>
        <p:nvSpPr>
          <p:cNvPr id="3" name="TextBox 2">
            <a:extLst>
              <a:ext uri="{FF2B5EF4-FFF2-40B4-BE49-F238E27FC236}">
                <a16:creationId xmlns:a16="http://schemas.microsoft.com/office/drawing/2014/main" id="{28CDB37B-A5C5-4627-81AB-470453B67E9F}"/>
              </a:ext>
            </a:extLst>
          </p:cNvPr>
          <p:cNvSpPr txBox="1"/>
          <p:nvPr/>
        </p:nvSpPr>
        <p:spPr>
          <a:xfrm>
            <a:off x="6547584" y="294669"/>
            <a:ext cx="5328446" cy="738664"/>
          </a:xfrm>
          <a:prstGeom prst="rect">
            <a:avLst/>
          </a:prstGeom>
          <a:noFill/>
        </p:spPr>
        <p:txBody>
          <a:bodyPr wrap="none" rtlCol="0">
            <a:spAutoFit/>
          </a:bodyPr>
          <a:lstStyle/>
          <a:p>
            <a:r>
              <a:rPr lang="en-US" sz="4200" b="1" dirty="0">
                <a:latin typeface="+mj-lt"/>
                <a:ea typeface="+mj-ea"/>
                <a:cs typeface="+mj-cs"/>
              </a:rPr>
              <a:t>4. SWOT of the proposal</a:t>
            </a:r>
          </a:p>
        </p:txBody>
      </p:sp>
      <p:graphicFrame>
        <p:nvGraphicFramePr>
          <p:cNvPr id="5" name="Diagram 4">
            <a:extLst>
              <a:ext uri="{FF2B5EF4-FFF2-40B4-BE49-F238E27FC236}">
                <a16:creationId xmlns:a16="http://schemas.microsoft.com/office/drawing/2014/main" id="{7DC8F330-1037-4314-8E27-987D5E86ADFA}"/>
              </a:ext>
            </a:extLst>
          </p:cNvPr>
          <p:cNvGraphicFramePr/>
          <p:nvPr>
            <p:extLst/>
          </p:nvPr>
        </p:nvGraphicFramePr>
        <p:xfrm>
          <a:off x="3048000" y="1079500"/>
          <a:ext cx="12192000" cy="81280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59972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chemeClr val="accent4">
                    <a:lumMod val="75000"/>
                  </a:schemeClr>
                </a:solidFill>
              </a:rPr>
              <a:t>Scoot - </a:t>
            </a:r>
            <a:r>
              <a:rPr lang="en-US" dirty="0" err="1">
                <a:solidFill>
                  <a:schemeClr val="accent4">
                    <a:lumMod val="75000"/>
                  </a:schemeClr>
                </a:solidFill>
              </a:rPr>
              <a:t>Tigerair</a:t>
            </a:r>
            <a:r>
              <a:rPr lang="en-US" dirty="0">
                <a:solidFill>
                  <a:schemeClr val="accent4">
                    <a:lumMod val="75000"/>
                  </a:schemeClr>
                </a:solidFill>
              </a:rPr>
              <a:t> Merger</a:t>
            </a:r>
          </a:p>
        </p:txBody>
      </p:sp>
      <p:sp>
        <p:nvSpPr>
          <p:cNvPr id="3" name="Subtitle 2"/>
          <p:cNvSpPr>
            <a:spLocks noGrp="1"/>
          </p:cNvSpPr>
          <p:nvPr>
            <p:ph type="subTitle"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3587" y="5619750"/>
            <a:ext cx="6600825" cy="2266950"/>
          </a:xfrm>
          <a:prstGeom prst="rect">
            <a:avLst/>
          </a:prstGeom>
        </p:spPr>
      </p:pic>
    </p:spTree>
    <p:extLst>
      <p:ext uri="{BB962C8B-B14F-4D97-AF65-F5344CB8AC3E}">
        <p14:creationId xmlns:p14="http://schemas.microsoft.com/office/powerpoint/2010/main" val="2352463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795111" y="122901"/>
            <a:ext cx="12344400" cy="1630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7160" tIns="68580" rIns="137160" bIns="68580" numCol="1" anchor="ctr" anchorCtr="0" compatLnSpc="1">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Who is Scoot</a:t>
            </a:r>
            <a:endParaRPr lang="zh-TW" altLang="en-US" sz="6000" b="1" dirty="0">
              <a:solidFill>
                <a:srgbClr val="666633"/>
              </a:solidFill>
              <a:latin typeface="Arial" panose="020B0604020202020204" pitchFamily="34" charset="0"/>
              <a:ea typeface="華康儷粗黑(P)" panose="020B0700000000000000" pitchFamily="34" charset="-120"/>
              <a:cs typeface="Arial" panose="020B0604020202020204"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3222" y="2270443"/>
            <a:ext cx="3870541" cy="3870541"/>
          </a:xfrm>
          <a:prstGeom prst="rect">
            <a:avLst/>
          </a:prstGeom>
        </p:spPr>
      </p:pic>
      <p:sp>
        <p:nvSpPr>
          <p:cNvPr id="8" name="TextBox 7"/>
          <p:cNvSpPr txBox="1"/>
          <p:nvPr/>
        </p:nvSpPr>
        <p:spPr>
          <a:xfrm>
            <a:off x="212944" y="3397568"/>
            <a:ext cx="8893479" cy="2677656"/>
          </a:xfrm>
          <a:prstGeom prst="rect">
            <a:avLst/>
          </a:prstGeom>
          <a:noFill/>
        </p:spPr>
        <p:txBody>
          <a:bodyPr wrap="square" rtlCol="0">
            <a:spAutoFit/>
          </a:bodyPr>
          <a:lstStyle/>
          <a:p>
            <a:r>
              <a:rPr lang="en-US" sz="2800" dirty="0">
                <a:solidFill>
                  <a:schemeClr val="accent4">
                    <a:lumMod val="75000"/>
                  </a:schemeClr>
                </a:solidFill>
              </a:rPr>
              <a:t>Begun Operations: 2012</a:t>
            </a:r>
          </a:p>
          <a:p>
            <a:endParaRPr lang="en-US" sz="2800" dirty="0">
              <a:solidFill>
                <a:schemeClr val="accent4">
                  <a:lumMod val="75000"/>
                </a:schemeClr>
              </a:solidFill>
            </a:endParaRPr>
          </a:p>
          <a:p>
            <a:r>
              <a:rPr lang="en-US" sz="2800" dirty="0">
                <a:solidFill>
                  <a:schemeClr val="accent4">
                    <a:lumMod val="75000"/>
                  </a:schemeClr>
                </a:solidFill>
              </a:rPr>
              <a:t>Main Hub: Singapore Changi Airport</a:t>
            </a:r>
          </a:p>
          <a:p>
            <a:endParaRPr lang="en-US" sz="2800" dirty="0">
              <a:solidFill>
                <a:schemeClr val="accent4">
                  <a:lumMod val="75000"/>
                </a:schemeClr>
              </a:solidFill>
            </a:endParaRPr>
          </a:p>
          <a:p>
            <a:r>
              <a:rPr lang="en-US" sz="2800" dirty="0">
                <a:solidFill>
                  <a:schemeClr val="accent4">
                    <a:lumMod val="75000"/>
                  </a:schemeClr>
                </a:solidFill>
              </a:rPr>
              <a:t>Alliance: Value Alliance</a:t>
            </a:r>
          </a:p>
          <a:p>
            <a:endParaRPr lang="en-US" sz="2800" dirty="0">
              <a:solidFill>
                <a:schemeClr val="accent4">
                  <a:lumMod val="75000"/>
                </a:schemeClr>
              </a:solidFill>
            </a:endParaRPr>
          </a:p>
        </p:txBody>
      </p:sp>
      <p:pic>
        <p:nvPicPr>
          <p:cNvPr id="9" name="Picture 8"/>
          <p:cNvPicPr>
            <a:picLocks noChangeAspect="1"/>
          </p:cNvPicPr>
          <p:nvPr/>
        </p:nvPicPr>
        <p:blipFill>
          <a:blip r:embed="rId3"/>
          <a:stretch>
            <a:fillRect/>
          </a:stretch>
        </p:blipFill>
        <p:spPr>
          <a:xfrm>
            <a:off x="1795111" y="5889710"/>
            <a:ext cx="13540635" cy="4290014"/>
          </a:xfrm>
          <a:prstGeom prst="rect">
            <a:avLst/>
          </a:prstGeom>
        </p:spPr>
      </p:pic>
      <p:pic>
        <p:nvPicPr>
          <p:cNvPr id="10" name="Picture 9"/>
          <p:cNvPicPr>
            <a:picLocks noChangeAspect="1"/>
          </p:cNvPicPr>
          <p:nvPr/>
        </p:nvPicPr>
        <p:blipFill>
          <a:blip r:embed="rId4"/>
          <a:stretch>
            <a:fillRect/>
          </a:stretch>
        </p:blipFill>
        <p:spPr>
          <a:xfrm>
            <a:off x="11982272" y="1663268"/>
            <a:ext cx="6305728" cy="4169274"/>
          </a:xfrm>
          <a:prstGeom prst="rect">
            <a:avLst/>
          </a:prstGeom>
        </p:spPr>
      </p:pic>
      <p:sp>
        <p:nvSpPr>
          <p:cNvPr id="11" name="TextBox 10"/>
          <p:cNvSpPr txBox="1"/>
          <p:nvPr/>
        </p:nvSpPr>
        <p:spPr>
          <a:xfrm>
            <a:off x="-6262" y="1810749"/>
            <a:ext cx="11592839" cy="1569660"/>
          </a:xfrm>
          <a:prstGeom prst="rect">
            <a:avLst/>
          </a:prstGeom>
          <a:noFill/>
        </p:spPr>
        <p:txBody>
          <a:bodyPr wrap="square" rtlCol="0">
            <a:spAutoFit/>
          </a:bodyPr>
          <a:lstStyle/>
          <a:p>
            <a:r>
              <a:rPr lang="en-US" sz="4800" dirty="0">
                <a:solidFill>
                  <a:schemeClr val="accent4">
                    <a:lumMod val="75000"/>
                  </a:schemeClr>
                </a:solidFill>
              </a:rPr>
              <a:t>Singapore Airlines Group Low Cost Carrier (LCC)</a:t>
            </a:r>
          </a:p>
        </p:txBody>
      </p:sp>
    </p:spTree>
    <p:extLst>
      <p:ext uri="{BB962C8B-B14F-4D97-AF65-F5344CB8AC3E}">
        <p14:creationId xmlns:p14="http://schemas.microsoft.com/office/powerpoint/2010/main" val="3220266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795111" y="122901"/>
            <a:ext cx="12344400" cy="1630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7160" tIns="68580" rIns="137160" bIns="68580" numCol="1" anchor="ctr" anchorCtr="0" compatLnSpc="1">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Causes and Consequences</a:t>
            </a:r>
            <a:endParaRPr lang="zh-TW" altLang="en-US" sz="6000" b="1" dirty="0">
              <a:solidFill>
                <a:srgbClr val="666633"/>
              </a:solidFill>
              <a:latin typeface="Arial" panose="020B0604020202020204" pitchFamily="34" charset="0"/>
              <a:ea typeface="華康儷粗黑(P)" panose="020B0700000000000000" pitchFamily="34" charset="-120"/>
              <a:cs typeface="Arial" panose="020B0604020202020204" pitchFamily="34" charset="0"/>
            </a:endParaRPr>
          </a:p>
        </p:txBody>
      </p:sp>
      <p:sp>
        <p:nvSpPr>
          <p:cNvPr id="3" name="TextBox 2"/>
          <p:cNvSpPr txBox="1"/>
          <p:nvPr/>
        </p:nvSpPr>
        <p:spPr>
          <a:xfrm>
            <a:off x="1891430" y="3131506"/>
            <a:ext cx="3513551" cy="3539430"/>
          </a:xfrm>
          <a:prstGeom prst="rect">
            <a:avLst/>
          </a:prstGeom>
          <a:noFill/>
        </p:spPr>
        <p:txBody>
          <a:bodyPr wrap="square" rtlCol="0">
            <a:spAutoFit/>
          </a:bodyPr>
          <a:lstStyle/>
          <a:p>
            <a:pPr marL="285750" indent="-285750">
              <a:buFont typeface="Arial" panose="020B0604020202020204" pitchFamily="34" charset="0"/>
              <a:buChar char="•"/>
            </a:pPr>
            <a:r>
              <a:rPr lang="en-US" sz="2800" dirty="0" err="1">
                <a:solidFill>
                  <a:schemeClr val="accent4">
                    <a:lumMod val="75000"/>
                  </a:schemeClr>
                </a:solidFill>
              </a:rPr>
              <a:t>Tigerair</a:t>
            </a:r>
            <a:r>
              <a:rPr lang="en-US" sz="2800" dirty="0">
                <a:solidFill>
                  <a:schemeClr val="accent4">
                    <a:lumMod val="75000"/>
                  </a:schemeClr>
                </a:solidFill>
              </a:rPr>
              <a:t> is better filling its seats with local passengers, does not need large groups</a:t>
            </a:r>
          </a:p>
          <a:p>
            <a:pPr marL="285750" indent="-285750">
              <a:buFont typeface="Arial" panose="020B0604020202020204" pitchFamily="34" charset="0"/>
              <a:buChar char="•"/>
            </a:pPr>
            <a:r>
              <a:rPr lang="en-US" sz="2800" dirty="0" err="1">
                <a:solidFill>
                  <a:schemeClr val="accent4">
                    <a:lumMod val="75000"/>
                  </a:schemeClr>
                </a:solidFill>
              </a:rPr>
              <a:t>Tigerair</a:t>
            </a:r>
            <a:r>
              <a:rPr lang="en-US" sz="2800" dirty="0">
                <a:solidFill>
                  <a:schemeClr val="accent4">
                    <a:lumMod val="75000"/>
                  </a:schemeClr>
                </a:solidFill>
              </a:rPr>
              <a:t> implements a point to point strategy </a:t>
            </a:r>
          </a:p>
        </p:txBody>
      </p:sp>
      <p:sp>
        <p:nvSpPr>
          <p:cNvPr id="5" name="TextBox 4"/>
          <p:cNvSpPr txBox="1"/>
          <p:nvPr/>
        </p:nvSpPr>
        <p:spPr>
          <a:xfrm>
            <a:off x="2198318" y="2467627"/>
            <a:ext cx="3056350" cy="523220"/>
          </a:xfrm>
          <a:prstGeom prst="rect">
            <a:avLst/>
          </a:prstGeom>
          <a:noFill/>
        </p:spPr>
        <p:txBody>
          <a:bodyPr wrap="square" rtlCol="0">
            <a:spAutoFit/>
          </a:bodyPr>
          <a:lstStyle/>
          <a:p>
            <a:r>
              <a:rPr lang="en-US" sz="2800" b="1" dirty="0" err="1">
                <a:solidFill>
                  <a:schemeClr val="accent4">
                    <a:lumMod val="75000"/>
                  </a:schemeClr>
                </a:solidFill>
              </a:rPr>
              <a:t>Tigerair</a:t>
            </a:r>
            <a:endParaRPr lang="en-US" sz="2800" b="1" dirty="0">
              <a:solidFill>
                <a:schemeClr val="accent4">
                  <a:lumMod val="75000"/>
                </a:schemeClr>
              </a:solidFill>
            </a:endParaRPr>
          </a:p>
        </p:txBody>
      </p:sp>
      <p:sp>
        <p:nvSpPr>
          <p:cNvPr id="6" name="TextBox 5"/>
          <p:cNvSpPr txBox="1"/>
          <p:nvPr/>
        </p:nvSpPr>
        <p:spPr>
          <a:xfrm>
            <a:off x="10962362" y="2413347"/>
            <a:ext cx="3056350" cy="523220"/>
          </a:xfrm>
          <a:prstGeom prst="rect">
            <a:avLst/>
          </a:prstGeom>
          <a:noFill/>
        </p:spPr>
        <p:txBody>
          <a:bodyPr wrap="square" rtlCol="0">
            <a:spAutoFit/>
          </a:bodyPr>
          <a:lstStyle/>
          <a:p>
            <a:r>
              <a:rPr lang="en-US" sz="2800" b="1" dirty="0">
                <a:solidFill>
                  <a:schemeClr val="accent4">
                    <a:lumMod val="75000"/>
                  </a:schemeClr>
                </a:solidFill>
              </a:rPr>
              <a:t>Scoot</a:t>
            </a:r>
          </a:p>
        </p:txBody>
      </p:sp>
      <p:sp>
        <p:nvSpPr>
          <p:cNvPr id="7" name="TextBox 6"/>
          <p:cNvSpPr txBox="1"/>
          <p:nvPr/>
        </p:nvSpPr>
        <p:spPr>
          <a:xfrm>
            <a:off x="933189" y="7753611"/>
            <a:ext cx="14786975" cy="954107"/>
          </a:xfrm>
          <a:prstGeom prst="rect">
            <a:avLst/>
          </a:prstGeom>
          <a:noFill/>
        </p:spPr>
        <p:txBody>
          <a:bodyPr wrap="square" rtlCol="0">
            <a:spAutoFit/>
          </a:bodyPr>
          <a:lstStyle/>
          <a:p>
            <a:r>
              <a:rPr lang="en-US" sz="2800" b="1" dirty="0">
                <a:solidFill>
                  <a:schemeClr val="accent4">
                    <a:lumMod val="75000"/>
                  </a:schemeClr>
                </a:solidFill>
              </a:rPr>
              <a:t>Consequences: </a:t>
            </a:r>
            <a:r>
              <a:rPr lang="en-US" sz="2800" dirty="0">
                <a:solidFill>
                  <a:schemeClr val="accent4">
                    <a:lumMod val="75000"/>
                  </a:schemeClr>
                </a:solidFill>
              </a:rPr>
              <a:t>Both airlines to have common commercial objective &amp; reduce cost by eliminating overlapping functions.</a:t>
            </a:r>
          </a:p>
        </p:txBody>
      </p:sp>
      <p:sp>
        <p:nvSpPr>
          <p:cNvPr id="9" name="TextBox 8"/>
          <p:cNvSpPr txBox="1"/>
          <p:nvPr/>
        </p:nvSpPr>
        <p:spPr>
          <a:xfrm>
            <a:off x="10878855" y="3062614"/>
            <a:ext cx="3187874"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chemeClr val="accent4">
                    <a:lumMod val="75000"/>
                  </a:schemeClr>
                </a:solidFill>
              </a:rPr>
              <a:t>A lot of overlapping activities </a:t>
            </a:r>
            <a:r>
              <a:rPr lang="en-US" sz="2800" dirty="0">
                <a:solidFill>
                  <a:schemeClr val="accent4">
                    <a:lumMod val="75000"/>
                  </a:schemeClr>
                </a:solidFill>
                <a:sym typeface="Wingdings" panose="05000000000000000000" pitchFamily="2" charset="2"/>
              </a:rPr>
              <a:t> cost reduction if merged</a:t>
            </a:r>
            <a:endParaRPr lang="en-US" sz="2800" dirty="0">
              <a:solidFill>
                <a:schemeClr val="accent4">
                  <a:lumMod val="75000"/>
                </a:schemeClr>
              </a:solidFill>
            </a:endParaRPr>
          </a:p>
          <a:p>
            <a:pPr marL="285750" indent="-285750">
              <a:buFont typeface="Arial" panose="020B0604020202020204" pitchFamily="34" charset="0"/>
              <a:buChar char="•"/>
            </a:pPr>
            <a:r>
              <a:rPr lang="en-US" sz="2800" dirty="0">
                <a:solidFill>
                  <a:schemeClr val="accent4">
                    <a:lumMod val="75000"/>
                  </a:schemeClr>
                </a:solidFill>
              </a:rPr>
              <a:t>Scoot implements a network strategy</a:t>
            </a:r>
          </a:p>
        </p:txBody>
      </p:sp>
      <p:sp>
        <p:nvSpPr>
          <p:cNvPr id="10" name="TextBox 9"/>
          <p:cNvSpPr txBox="1"/>
          <p:nvPr/>
        </p:nvSpPr>
        <p:spPr>
          <a:xfrm>
            <a:off x="6958208" y="1919323"/>
            <a:ext cx="4077222" cy="523220"/>
          </a:xfrm>
          <a:prstGeom prst="rect">
            <a:avLst/>
          </a:prstGeom>
          <a:noFill/>
        </p:spPr>
        <p:txBody>
          <a:bodyPr wrap="square" rtlCol="0">
            <a:spAutoFit/>
          </a:bodyPr>
          <a:lstStyle/>
          <a:p>
            <a:r>
              <a:rPr lang="en-US" sz="2800" b="1" i="1" u="sng" dirty="0">
                <a:solidFill>
                  <a:schemeClr val="accent4">
                    <a:lumMod val="75000"/>
                  </a:schemeClr>
                </a:solidFill>
              </a:rPr>
              <a:t>Conflict</a:t>
            </a:r>
          </a:p>
        </p:txBody>
      </p:sp>
    </p:spTree>
    <p:extLst>
      <p:ext uri="{BB962C8B-B14F-4D97-AF65-F5344CB8AC3E}">
        <p14:creationId xmlns:p14="http://schemas.microsoft.com/office/powerpoint/2010/main" val="2028621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p:cNvSpPr>
          <p:nvPr/>
        </p:nvSpPr>
        <p:spPr>
          <a:xfrm>
            <a:off x="1662848" y="1870596"/>
            <a:ext cx="5476988" cy="3970318"/>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sz="2800" b="1" dirty="0"/>
              <a:t>Strengths</a:t>
            </a:r>
          </a:p>
          <a:p>
            <a:pPr marL="457200" indent="-457200">
              <a:buFont typeface="Arial" panose="020B0604020202020204" pitchFamily="34" charset="0"/>
              <a:buChar char="•"/>
            </a:pPr>
            <a:r>
              <a:rPr lang="en-US" sz="2800" b="1" dirty="0"/>
              <a:t>Both recognizable brand names</a:t>
            </a:r>
          </a:p>
          <a:p>
            <a:pPr marL="457200" indent="-457200">
              <a:buFont typeface="Arial" panose="020B0604020202020204" pitchFamily="34" charset="0"/>
              <a:buChar char="•"/>
            </a:pPr>
            <a:r>
              <a:rPr lang="en-US" sz="2800" b="1" dirty="0"/>
              <a:t>Many hubs combined</a:t>
            </a:r>
          </a:p>
          <a:p>
            <a:pPr marL="457200" indent="-457200">
              <a:buFont typeface="Arial" panose="020B0604020202020204" pitchFamily="34" charset="0"/>
              <a:buChar char="•"/>
            </a:pPr>
            <a:r>
              <a:rPr lang="en-US" sz="2800" b="1" dirty="0"/>
              <a:t>Significant number of routes serviced in Asia</a:t>
            </a:r>
          </a:p>
          <a:p>
            <a:pPr marL="457200" indent="-457200">
              <a:buFont typeface="Arial" panose="020B0604020202020204" pitchFamily="34" charset="0"/>
              <a:buChar char="•"/>
            </a:pPr>
            <a:r>
              <a:rPr lang="en-US" sz="2800" b="1" dirty="0"/>
              <a:t>Large combined fleet</a:t>
            </a:r>
          </a:p>
          <a:p>
            <a:pPr marL="457200" indent="-457200">
              <a:buFont typeface="Arial" panose="020B0604020202020204" pitchFamily="34" charset="0"/>
              <a:buChar char="•"/>
            </a:pPr>
            <a:r>
              <a:rPr lang="en-US" sz="2800" b="1" dirty="0"/>
              <a:t>Sizeable player in the LCC market in Singapore</a:t>
            </a:r>
          </a:p>
          <a:p>
            <a:pPr marL="457200" indent="-457200">
              <a:buFont typeface="Arial" panose="020B0604020202020204" pitchFamily="34" charset="0"/>
              <a:buChar char="•"/>
            </a:pPr>
            <a:endParaRPr lang="en-US" sz="2800" b="1" dirty="0"/>
          </a:p>
        </p:txBody>
      </p:sp>
      <p:sp>
        <p:nvSpPr>
          <p:cNvPr id="3" name="TextBox 2"/>
          <p:cNvSpPr txBox="1">
            <a:spLocks noChangeAspect="1"/>
          </p:cNvSpPr>
          <p:nvPr/>
        </p:nvSpPr>
        <p:spPr>
          <a:xfrm>
            <a:off x="9279482" y="1970866"/>
            <a:ext cx="4701388" cy="1815882"/>
          </a:xfrm>
          <a:prstGeom prst="rect">
            <a:avLst/>
          </a:prstGeom>
          <a:ln/>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sz="2800" b="1" dirty="0"/>
              <a:t>Weaknesses</a:t>
            </a:r>
          </a:p>
          <a:p>
            <a:pPr marL="457200" indent="-457200">
              <a:buFont typeface="Arial" panose="020B0604020202020204" pitchFamily="34" charset="0"/>
              <a:buChar char="•"/>
            </a:pPr>
            <a:r>
              <a:rPr lang="en-US" sz="2800" b="1" dirty="0"/>
              <a:t>High competition from other LCC </a:t>
            </a:r>
          </a:p>
          <a:p>
            <a:pPr marL="457200" indent="-457200">
              <a:buFont typeface="Arial" panose="020B0604020202020204" pitchFamily="34" charset="0"/>
              <a:buChar char="•"/>
            </a:pPr>
            <a:r>
              <a:rPr lang="en-US" sz="2800" b="1" dirty="0"/>
              <a:t>Limited market share</a:t>
            </a:r>
          </a:p>
        </p:txBody>
      </p:sp>
      <p:sp>
        <p:nvSpPr>
          <p:cNvPr id="4" name="TextBox 3"/>
          <p:cNvSpPr txBox="1">
            <a:spLocks/>
          </p:cNvSpPr>
          <p:nvPr/>
        </p:nvSpPr>
        <p:spPr>
          <a:xfrm>
            <a:off x="1662848" y="6214711"/>
            <a:ext cx="5476988" cy="3539430"/>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sz="2800" b="1" dirty="0"/>
              <a:t>Opportunities</a:t>
            </a:r>
          </a:p>
          <a:p>
            <a:pPr marL="457200" indent="-457200">
              <a:buFont typeface="Arial" panose="020B0604020202020204" pitchFamily="34" charset="0"/>
              <a:buChar char="•"/>
            </a:pPr>
            <a:r>
              <a:rPr lang="en-US" sz="2800" b="1" dirty="0"/>
              <a:t>Expanding to more popular destinations</a:t>
            </a:r>
          </a:p>
          <a:p>
            <a:pPr marL="457200" indent="-457200">
              <a:buFont typeface="Arial" panose="020B0604020202020204" pitchFamily="34" charset="0"/>
              <a:buChar char="•"/>
            </a:pPr>
            <a:r>
              <a:rPr lang="en-US" sz="2800" b="1" dirty="0"/>
              <a:t>Rise of Asian tourism industry</a:t>
            </a:r>
          </a:p>
          <a:p>
            <a:pPr marL="457200" indent="-457200">
              <a:buFont typeface="Arial" panose="020B0604020202020204" pitchFamily="34" charset="0"/>
              <a:buChar char="•"/>
            </a:pPr>
            <a:r>
              <a:rPr lang="en-US" sz="2800" b="1" dirty="0"/>
              <a:t>Increased GDP in Asian Countries</a:t>
            </a:r>
          </a:p>
          <a:p>
            <a:pPr marL="457200" indent="-457200">
              <a:buFont typeface="Arial" panose="020B0604020202020204" pitchFamily="34" charset="0"/>
              <a:buChar char="•"/>
            </a:pPr>
            <a:r>
              <a:rPr lang="en-US" sz="2800" b="1" dirty="0"/>
              <a:t>Internet allows reaching new customers at minimal costs</a:t>
            </a:r>
          </a:p>
        </p:txBody>
      </p:sp>
      <p:sp>
        <p:nvSpPr>
          <p:cNvPr id="5" name="TextBox 4"/>
          <p:cNvSpPr txBox="1">
            <a:spLocks/>
          </p:cNvSpPr>
          <p:nvPr/>
        </p:nvSpPr>
        <p:spPr>
          <a:xfrm>
            <a:off x="9154221" y="4611195"/>
            <a:ext cx="4701388" cy="440120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sz="2800" b="1" dirty="0"/>
              <a:t>Threats</a:t>
            </a:r>
          </a:p>
          <a:p>
            <a:pPr marL="457200" indent="-457200">
              <a:buFont typeface="Arial" panose="020B0604020202020204" pitchFamily="34" charset="0"/>
              <a:buChar char="•"/>
            </a:pPr>
            <a:r>
              <a:rPr lang="en-US" sz="2800" b="1" dirty="0"/>
              <a:t>Pilot shortage!</a:t>
            </a:r>
          </a:p>
          <a:p>
            <a:pPr marL="457200" indent="-457200">
              <a:buFont typeface="Arial" panose="020B0604020202020204" pitchFamily="34" charset="0"/>
              <a:buChar char="•"/>
            </a:pPr>
            <a:r>
              <a:rPr lang="en-US" sz="2800" b="1" dirty="0"/>
              <a:t>Increased fuel cost</a:t>
            </a:r>
          </a:p>
          <a:p>
            <a:pPr marL="457200" indent="-457200">
              <a:buFont typeface="Arial" panose="020B0604020202020204" pitchFamily="34" charset="0"/>
              <a:buChar char="•"/>
            </a:pPr>
            <a:r>
              <a:rPr lang="en-US" sz="2800" b="1" dirty="0"/>
              <a:t>Increased specialized </a:t>
            </a:r>
            <a:r>
              <a:rPr lang="en-US" sz="2800" b="1" dirty="0" err="1"/>
              <a:t>labour</a:t>
            </a:r>
            <a:r>
              <a:rPr lang="en-US" sz="2800" b="1" dirty="0"/>
              <a:t> cost</a:t>
            </a:r>
          </a:p>
          <a:p>
            <a:pPr marL="457200" indent="-457200">
              <a:buFont typeface="Arial" panose="020B0604020202020204" pitchFamily="34" charset="0"/>
              <a:buChar char="•"/>
            </a:pPr>
            <a:r>
              <a:rPr lang="en-US" sz="2800" b="1" dirty="0"/>
              <a:t>Regulation e.g. </a:t>
            </a:r>
            <a:r>
              <a:rPr lang="en-US" sz="2800" b="1" dirty="0" err="1"/>
              <a:t>Tigerair</a:t>
            </a:r>
            <a:r>
              <a:rPr lang="en-US" sz="2800" b="1" dirty="0"/>
              <a:t> AUS flights grounded (For safety </a:t>
            </a:r>
            <a:r>
              <a:rPr lang="en-US" sz="2800" b="1" dirty="0" err="1"/>
              <a:t>concers</a:t>
            </a:r>
            <a:r>
              <a:rPr lang="en-US" sz="2800" b="1" dirty="0"/>
              <a:t>. Shame! Might drag Scoot down with it)</a:t>
            </a:r>
          </a:p>
        </p:txBody>
      </p:sp>
      <p:sp>
        <p:nvSpPr>
          <p:cNvPr id="6" name="Rectangle 2"/>
          <p:cNvSpPr txBox="1">
            <a:spLocks noChangeArrowheads="1"/>
          </p:cNvSpPr>
          <p:nvPr/>
        </p:nvSpPr>
        <p:spPr bwMode="auto">
          <a:xfrm>
            <a:off x="1795111" y="185531"/>
            <a:ext cx="12344400" cy="1630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7160" tIns="68580" rIns="137160" bIns="68580" numCol="1" anchor="ctr" anchorCtr="0" compatLnSpc="1">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SWOT for Scoot &amp; </a:t>
            </a:r>
            <a:r>
              <a:rPr lang="en-US" b="1" dirty="0" err="1">
                <a:latin typeface="Arial" panose="020B0604020202020204" pitchFamily="34" charset="0"/>
                <a:cs typeface="Arial" panose="020B0604020202020204" pitchFamily="34" charset="0"/>
              </a:rPr>
              <a:t>Tigerair</a:t>
            </a:r>
            <a:r>
              <a:rPr lang="en-US" b="1" dirty="0">
                <a:latin typeface="Arial" panose="020B0604020202020204" pitchFamily="34" charset="0"/>
                <a:cs typeface="Arial" panose="020B0604020202020204" pitchFamily="34" charset="0"/>
              </a:rPr>
              <a:t> Merge</a:t>
            </a:r>
            <a:endParaRPr lang="zh-TW" altLang="en-US" sz="6000" b="1" dirty="0">
              <a:solidFill>
                <a:srgbClr val="666633"/>
              </a:solidFill>
              <a:latin typeface="Arial" panose="020B0604020202020204" pitchFamily="34" charset="0"/>
              <a:ea typeface="華康儷粗黑(P)" panose="020B0700000000000000" pitchFamily="34" charset="-120"/>
              <a:cs typeface="Arial" panose="020B0604020202020204" pitchFamily="34" charset="0"/>
            </a:endParaRPr>
          </a:p>
        </p:txBody>
      </p:sp>
    </p:spTree>
    <p:extLst>
      <p:ext uri="{BB962C8B-B14F-4D97-AF65-F5344CB8AC3E}">
        <p14:creationId xmlns:p14="http://schemas.microsoft.com/office/powerpoint/2010/main" val="7321911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795111" y="185531"/>
            <a:ext cx="12344400" cy="1630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7160" tIns="68580" rIns="137160" bIns="68580" numCol="1" anchor="ctr" anchorCtr="0" compatLnSpc="1">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The Competition</a:t>
            </a:r>
            <a:endParaRPr lang="zh-TW" altLang="en-US" sz="6000" b="1" dirty="0">
              <a:solidFill>
                <a:srgbClr val="666633"/>
              </a:solidFill>
              <a:latin typeface="Arial" panose="020B0604020202020204" pitchFamily="34" charset="0"/>
              <a:ea typeface="華康儷粗黑(P)" panose="020B0700000000000000" pitchFamily="34" charset="-120"/>
              <a:cs typeface="Arial" panose="020B0604020202020204" pitchFamily="34" charset="0"/>
            </a:endParaRPr>
          </a:p>
        </p:txBody>
      </p:sp>
      <p:sp>
        <p:nvSpPr>
          <p:cNvPr id="3" name="TextBox 2"/>
          <p:cNvSpPr txBox="1"/>
          <p:nvPr/>
        </p:nvSpPr>
        <p:spPr>
          <a:xfrm>
            <a:off x="1691014" y="3071088"/>
            <a:ext cx="4847572"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chemeClr val="accent4">
                    <a:lumMod val="75000"/>
                  </a:schemeClr>
                </a:solidFill>
              </a:rPr>
              <a:t>Air Asia</a:t>
            </a:r>
          </a:p>
          <a:p>
            <a:pPr marL="285750" indent="-285750">
              <a:buFont typeface="Arial" panose="020B0604020202020204" pitchFamily="34" charset="0"/>
              <a:buChar char="•"/>
            </a:pPr>
            <a:r>
              <a:rPr lang="en-US" sz="2800" dirty="0" err="1">
                <a:solidFill>
                  <a:schemeClr val="accent4">
                    <a:lumMod val="75000"/>
                  </a:schemeClr>
                </a:solidFill>
              </a:rPr>
              <a:t>Jetstar</a:t>
            </a:r>
            <a:endParaRPr lang="en-US" sz="2800" dirty="0">
              <a:solidFill>
                <a:schemeClr val="accent4">
                  <a:lumMod val="75000"/>
                </a:schemeClr>
              </a:solidFill>
            </a:endParaRPr>
          </a:p>
        </p:txBody>
      </p:sp>
      <p:sp>
        <p:nvSpPr>
          <p:cNvPr id="5" name="TextBox 4"/>
          <p:cNvSpPr txBox="1"/>
          <p:nvPr/>
        </p:nvSpPr>
        <p:spPr>
          <a:xfrm>
            <a:off x="5187863" y="3071087"/>
            <a:ext cx="3663863"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chemeClr val="accent4">
                    <a:lumMod val="75000"/>
                  </a:schemeClr>
                </a:solidFill>
              </a:rPr>
              <a:t>Singapore Airlines</a:t>
            </a:r>
          </a:p>
          <a:p>
            <a:pPr marL="285750" indent="-285750">
              <a:buFont typeface="Arial" panose="020B0604020202020204" pitchFamily="34" charset="0"/>
              <a:buChar char="•"/>
            </a:pPr>
            <a:r>
              <a:rPr lang="en-US" sz="2800" dirty="0" err="1">
                <a:solidFill>
                  <a:schemeClr val="accent4">
                    <a:lumMod val="75000"/>
                  </a:schemeClr>
                </a:solidFill>
              </a:rPr>
              <a:t>Silkair</a:t>
            </a:r>
            <a:endParaRPr lang="en-US" sz="2800" dirty="0">
              <a:solidFill>
                <a:schemeClr val="accent4">
                  <a:lumMod val="75000"/>
                </a:schemeClr>
              </a:solidFill>
            </a:endParaRPr>
          </a:p>
        </p:txBody>
      </p:sp>
      <p:sp>
        <p:nvSpPr>
          <p:cNvPr id="6" name="TextBox 5"/>
          <p:cNvSpPr txBox="1"/>
          <p:nvPr/>
        </p:nvSpPr>
        <p:spPr>
          <a:xfrm>
            <a:off x="1647173" y="2505205"/>
            <a:ext cx="1772432" cy="523220"/>
          </a:xfrm>
          <a:prstGeom prst="rect">
            <a:avLst/>
          </a:prstGeom>
          <a:noFill/>
        </p:spPr>
        <p:txBody>
          <a:bodyPr wrap="square" rtlCol="0">
            <a:spAutoFit/>
          </a:bodyPr>
          <a:lstStyle/>
          <a:p>
            <a:r>
              <a:rPr lang="en-US" sz="2800" b="1" dirty="0">
                <a:solidFill>
                  <a:schemeClr val="accent4">
                    <a:lumMod val="75000"/>
                  </a:schemeClr>
                </a:solidFill>
              </a:rPr>
              <a:t>Low - Cost</a:t>
            </a:r>
          </a:p>
        </p:txBody>
      </p:sp>
      <p:sp>
        <p:nvSpPr>
          <p:cNvPr id="7" name="TextBox 6"/>
          <p:cNvSpPr txBox="1"/>
          <p:nvPr/>
        </p:nvSpPr>
        <p:spPr>
          <a:xfrm>
            <a:off x="5187863" y="2505205"/>
            <a:ext cx="2553222" cy="523220"/>
          </a:xfrm>
          <a:prstGeom prst="rect">
            <a:avLst/>
          </a:prstGeom>
          <a:noFill/>
        </p:spPr>
        <p:txBody>
          <a:bodyPr wrap="square" rtlCol="0">
            <a:spAutoFit/>
          </a:bodyPr>
          <a:lstStyle/>
          <a:p>
            <a:r>
              <a:rPr lang="en-US" sz="2800" b="1" dirty="0">
                <a:solidFill>
                  <a:schemeClr val="accent4">
                    <a:lumMod val="75000"/>
                  </a:schemeClr>
                </a:solidFill>
              </a:rPr>
              <a:t>Full Service</a:t>
            </a:r>
          </a:p>
        </p:txBody>
      </p:sp>
      <p:sp>
        <p:nvSpPr>
          <p:cNvPr id="9" name="TextBox 8"/>
          <p:cNvSpPr txBox="1"/>
          <p:nvPr/>
        </p:nvSpPr>
        <p:spPr>
          <a:xfrm>
            <a:off x="1233814" y="4590788"/>
            <a:ext cx="6895578" cy="523220"/>
          </a:xfrm>
          <a:prstGeom prst="rect">
            <a:avLst/>
          </a:prstGeom>
          <a:noFill/>
        </p:spPr>
        <p:txBody>
          <a:bodyPr wrap="square" rtlCol="0">
            <a:spAutoFit/>
          </a:bodyPr>
          <a:lstStyle/>
          <a:p>
            <a:r>
              <a:rPr lang="en-US" sz="2800" dirty="0">
                <a:solidFill>
                  <a:schemeClr val="accent4">
                    <a:lumMod val="75000"/>
                  </a:schemeClr>
                </a:solidFill>
              </a:rPr>
              <a:t>Full  Service airlines are a different market </a:t>
            </a:r>
          </a:p>
        </p:txBody>
      </p:sp>
      <p:sp>
        <p:nvSpPr>
          <p:cNvPr id="10" name="TextBox 9"/>
          <p:cNvSpPr txBox="1"/>
          <p:nvPr/>
        </p:nvSpPr>
        <p:spPr>
          <a:xfrm>
            <a:off x="1233814" y="5523564"/>
            <a:ext cx="7083469" cy="523220"/>
          </a:xfrm>
          <a:prstGeom prst="rect">
            <a:avLst/>
          </a:prstGeom>
          <a:noFill/>
        </p:spPr>
        <p:txBody>
          <a:bodyPr wrap="square" rtlCol="0">
            <a:spAutoFit/>
          </a:bodyPr>
          <a:lstStyle/>
          <a:p>
            <a:r>
              <a:rPr lang="en-US" sz="2800" b="1" dirty="0">
                <a:solidFill>
                  <a:schemeClr val="accent4">
                    <a:lumMod val="75000"/>
                  </a:schemeClr>
                </a:solidFill>
              </a:rPr>
              <a:t>Scoot (2012)+</a:t>
            </a:r>
            <a:r>
              <a:rPr lang="en-US" sz="2800" b="1" dirty="0" err="1">
                <a:solidFill>
                  <a:schemeClr val="accent4">
                    <a:lumMod val="75000"/>
                  </a:schemeClr>
                </a:solidFill>
              </a:rPr>
              <a:t>Tigerair</a:t>
            </a:r>
            <a:r>
              <a:rPr lang="en-US" sz="2800" b="1" dirty="0">
                <a:solidFill>
                  <a:schemeClr val="accent4">
                    <a:lumMod val="75000"/>
                  </a:schemeClr>
                </a:solidFill>
              </a:rPr>
              <a:t> (2003) vs. Air Asia (1996) </a:t>
            </a:r>
          </a:p>
        </p:txBody>
      </p:sp>
      <p:sp>
        <p:nvSpPr>
          <p:cNvPr id="11" name="TextBox 10"/>
          <p:cNvSpPr txBox="1"/>
          <p:nvPr/>
        </p:nvSpPr>
        <p:spPr>
          <a:xfrm>
            <a:off x="1233814" y="6160159"/>
            <a:ext cx="8617907" cy="1384995"/>
          </a:xfrm>
          <a:prstGeom prst="rect">
            <a:avLst/>
          </a:prstGeom>
          <a:noFill/>
        </p:spPr>
        <p:txBody>
          <a:bodyPr wrap="square" rtlCol="0">
            <a:spAutoFit/>
          </a:bodyPr>
          <a:lstStyle/>
          <a:p>
            <a:r>
              <a:rPr lang="en-US" sz="2800" i="1" u="sng" dirty="0">
                <a:solidFill>
                  <a:schemeClr val="accent4">
                    <a:lumMod val="75000"/>
                  </a:schemeClr>
                </a:solidFill>
              </a:rPr>
              <a:t>Fleet</a:t>
            </a:r>
          </a:p>
          <a:p>
            <a:endParaRPr lang="en-US" sz="2800" dirty="0">
              <a:solidFill>
                <a:schemeClr val="accent4">
                  <a:lumMod val="75000"/>
                </a:schemeClr>
              </a:solidFill>
            </a:endParaRPr>
          </a:p>
          <a:p>
            <a:r>
              <a:rPr lang="en-US" sz="2800" dirty="0">
                <a:solidFill>
                  <a:schemeClr val="accent4">
                    <a:lumMod val="75000"/>
                  </a:schemeClr>
                </a:solidFill>
              </a:rPr>
              <a:t>43    </a:t>
            </a:r>
            <a:r>
              <a:rPr lang="en-US" sz="2800" i="1" dirty="0">
                <a:solidFill>
                  <a:schemeClr val="accent4">
                    <a:lumMod val="75000"/>
                  </a:schemeClr>
                </a:solidFill>
              </a:rPr>
              <a:t>against</a:t>
            </a:r>
            <a:r>
              <a:rPr lang="en-US" sz="2800" dirty="0">
                <a:solidFill>
                  <a:schemeClr val="accent4">
                    <a:lumMod val="75000"/>
                  </a:schemeClr>
                </a:solidFill>
              </a:rPr>
              <a:t>     92 medium to large aircraft</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9430" y="2873287"/>
            <a:ext cx="8937321" cy="5362392"/>
          </a:xfrm>
          <a:prstGeom prst="rect">
            <a:avLst/>
          </a:prstGeom>
        </p:spPr>
      </p:pic>
      <p:sp>
        <p:nvSpPr>
          <p:cNvPr id="13" name="TextBox 12"/>
          <p:cNvSpPr txBox="1"/>
          <p:nvPr/>
        </p:nvSpPr>
        <p:spPr>
          <a:xfrm>
            <a:off x="1195478" y="7653404"/>
            <a:ext cx="6933914" cy="1384995"/>
          </a:xfrm>
          <a:prstGeom prst="rect">
            <a:avLst/>
          </a:prstGeom>
          <a:noFill/>
        </p:spPr>
        <p:txBody>
          <a:bodyPr wrap="square" rtlCol="0">
            <a:spAutoFit/>
          </a:bodyPr>
          <a:lstStyle/>
          <a:p>
            <a:r>
              <a:rPr lang="en-US" sz="2800" i="1" u="sng" dirty="0">
                <a:solidFill>
                  <a:schemeClr val="accent4">
                    <a:lumMod val="75000"/>
                  </a:schemeClr>
                </a:solidFill>
              </a:rPr>
              <a:t>Revenues 2016</a:t>
            </a:r>
          </a:p>
          <a:p>
            <a:endParaRPr lang="en-US" sz="2800" dirty="0">
              <a:solidFill>
                <a:schemeClr val="accent4">
                  <a:lumMod val="75000"/>
                </a:schemeClr>
              </a:solidFill>
            </a:endParaRPr>
          </a:p>
          <a:p>
            <a:r>
              <a:rPr lang="en-US" sz="2800" dirty="0">
                <a:solidFill>
                  <a:schemeClr val="accent4">
                    <a:lumMod val="75000"/>
                  </a:schemeClr>
                </a:solidFill>
              </a:rPr>
              <a:t>USD 990M against  USD 1.12B</a:t>
            </a:r>
          </a:p>
        </p:txBody>
      </p:sp>
    </p:spTree>
    <p:extLst>
      <p:ext uri="{BB962C8B-B14F-4D97-AF65-F5344CB8AC3E}">
        <p14:creationId xmlns:p14="http://schemas.microsoft.com/office/powerpoint/2010/main" val="18683530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795111" y="122901"/>
            <a:ext cx="12344400" cy="1630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7160" tIns="68580" rIns="137160" bIns="68580" numCol="1" anchor="ctr" anchorCtr="0" compatLnSpc="1">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Merging Issues</a:t>
            </a:r>
            <a:endParaRPr lang="zh-TW" altLang="en-US" sz="6000" b="1" dirty="0">
              <a:solidFill>
                <a:srgbClr val="666633"/>
              </a:solidFill>
              <a:latin typeface="Arial" panose="020B0604020202020204" pitchFamily="34" charset="0"/>
              <a:ea typeface="華康儷粗黑(P)" panose="020B0700000000000000" pitchFamily="34" charset="-120"/>
              <a:cs typeface="Arial" panose="020B060402020202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55676" y="1797436"/>
            <a:ext cx="5850205" cy="7798370"/>
          </a:xfrm>
          <a:prstGeom prst="rect">
            <a:avLst/>
          </a:prstGeom>
        </p:spPr>
      </p:pic>
      <p:sp>
        <p:nvSpPr>
          <p:cNvPr id="6" name="TextBox 5"/>
          <p:cNvSpPr txBox="1"/>
          <p:nvPr/>
        </p:nvSpPr>
        <p:spPr>
          <a:xfrm>
            <a:off x="3200400" y="2987458"/>
            <a:ext cx="5730657" cy="5693866"/>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chemeClr val="accent4">
                    <a:lumMod val="75000"/>
                  </a:schemeClr>
                </a:solidFill>
              </a:rPr>
              <a:t>Takeover and Branding: Scoot, </a:t>
            </a:r>
            <a:r>
              <a:rPr lang="en-US" sz="2800" dirty="0" err="1">
                <a:solidFill>
                  <a:schemeClr val="accent4">
                    <a:lumMod val="75000"/>
                  </a:schemeClr>
                </a:solidFill>
              </a:rPr>
              <a:t>Tigerair</a:t>
            </a:r>
            <a:r>
              <a:rPr lang="en-US" sz="2800" dirty="0">
                <a:solidFill>
                  <a:schemeClr val="accent4">
                    <a:lumMod val="75000"/>
                  </a:schemeClr>
                </a:solidFill>
              </a:rPr>
              <a:t> or Scoot/</a:t>
            </a:r>
            <a:r>
              <a:rPr lang="en-US" sz="2800" dirty="0" err="1">
                <a:solidFill>
                  <a:schemeClr val="accent4">
                    <a:lumMod val="75000"/>
                  </a:schemeClr>
                </a:solidFill>
              </a:rPr>
              <a:t>Tigerair</a:t>
            </a:r>
            <a:r>
              <a:rPr lang="en-US" sz="2800" dirty="0">
                <a:solidFill>
                  <a:schemeClr val="accent4">
                    <a:lumMod val="75000"/>
                  </a:schemeClr>
                </a:solidFill>
              </a:rPr>
              <a:t>?</a:t>
            </a:r>
          </a:p>
          <a:p>
            <a:endParaRPr lang="en-US" sz="2800" dirty="0">
              <a:solidFill>
                <a:schemeClr val="accent4">
                  <a:lumMod val="75000"/>
                </a:schemeClr>
              </a:solidFill>
            </a:endParaRPr>
          </a:p>
          <a:p>
            <a:pPr marL="285750" indent="-285750">
              <a:buFont typeface="Arial" panose="020B0604020202020204" pitchFamily="34" charset="0"/>
              <a:buChar char="•"/>
            </a:pPr>
            <a:r>
              <a:rPr lang="en-US" sz="2800" dirty="0">
                <a:solidFill>
                  <a:schemeClr val="accent4">
                    <a:lumMod val="75000"/>
                  </a:schemeClr>
                </a:solidFill>
              </a:rPr>
              <a:t>Overcapacity</a:t>
            </a:r>
          </a:p>
          <a:p>
            <a:endParaRPr lang="en-US" sz="2800" dirty="0">
              <a:solidFill>
                <a:schemeClr val="accent4">
                  <a:lumMod val="75000"/>
                </a:schemeClr>
              </a:solidFill>
            </a:endParaRPr>
          </a:p>
          <a:p>
            <a:pPr marL="285750" indent="-285750">
              <a:buFont typeface="Arial" panose="020B0604020202020204" pitchFamily="34" charset="0"/>
              <a:buChar char="•"/>
            </a:pPr>
            <a:r>
              <a:rPr lang="en-US" sz="2800" dirty="0" err="1">
                <a:solidFill>
                  <a:schemeClr val="accent4">
                    <a:lumMod val="75000"/>
                  </a:schemeClr>
                </a:solidFill>
              </a:rPr>
              <a:t>Tigerair’s</a:t>
            </a:r>
            <a:r>
              <a:rPr lang="en-US" sz="2800" dirty="0">
                <a:solidFill>
                  <a:schemeClr val="accent4">
                    <a:lumMod val="75000"/>
                  </a:schemeClr>
                </a:solidFill>
              </a:rPr>
              <a:t> A320s have a high lease cost</a:t>
            </a:r>
          </a:p>
          <a:p>
            <a:endParaRPr lang="en-US" sz="2800" dirty="0">
              <a:solidFill>
                <a:schemeClr val="accent4">
                  <a:lumMod val="75000"/>
                </a:schemeClr>
              </a:solidFill>
            </a:endParaRPr>
          </a:p>
          <a:p>
            <a:pPr marL="285750" indent="-285750">
              <a:buFont typeface="Arial" panose="020B0604020202020204" pitchFamily="34" charset="0"/>
              <a:buChar char="•"/>
            </a:pPr>
            <a:r>
              <a:rPr lang="en-US" sz="2800" dirty="0" err="1">
                <a:solidFill>
                  <a:schemeClr val="accent4">
                    <a:lumMod val="75000"/>
                  </a:schemeClr>
                </a:solidFill>
              </a:rPr>
              <a:t>Tigerair’s</a:t>
            </a:r>
            <a:r>
              <a:rPr lang="en-US" sz="2800" dirty="0">
                <a:solidFill>
                  <a:schemeClr val="accent4">
                    <a:lumMod val="75000"/>
                  </a:schemeClr>
                </a:solidFill>
              </a:rPr>
              <a:t> order book is ambitious</a:t>
            </a:r>
          </a:p>
          <a:p>
            <a:endParaRPr lang="en-US" sz="2800" dirty="0">
              <a:solidFill>
                <a:schemeClr val="accent4">
                  <a:lumMod val="75000"/>
                </a:schemeClr>
              </a:solidFill>
            </a:endParaRPr>
          </a:p>
          <a:p>
            <a:pPr marL="285750" indent="-285750">
              <a:buFont typeface="Arial" panose="020B0604020202020204" pitchFamily="34" charset="0"/>
              <a:buChar char="•"/>
            </a:pPr>
            <a:r>
              <a:rPr lang="en-US" sz="2800" dirty="0">
                <a:solidFill>
                  <a:schemeClr val="accent4">
                    <a:lumMod val="75000"/>
                  </a:schemeClr>
                </a:solidFill>
              </a:rPr>
              <a:t>Long haul routes are a risky and expensive business</a:t>
            </a:r>
          </a:p>
          <a:p>
            <a:pPr marL="285750" indent="-285750">
              <a:buFont typeface="Arial" panose="020B0604020202020204" pitchFamily="34" charset="0"/>
              <a:buChar char="•"/>
            </a:pPr>
            <a:endParaRPr lang="en-US" sz="2800" dirty="0">
              <a:solidFill>
                <a:schemeClr val="accent4">
                  <a:lumMod val="75000"/>
                </a:schemeClr>
              </a:solidFill>
            </a:endParaRPr>
          </a:p>
        </p:txBody>
      </p:sp>
      <p:sp>
        <p:nvSpPr>
          <p:cNvPr id="7" name="TextBox 6"/>
          <p:cNvSpPr txBox="1"/>
          <p:nvPr/>
        </p:nvSpPr>
        <p:spPr>
          <a:xfrm>
            <a:off x="13171118" y="9639661"/>
            <a:ext cx="5430033" cy="369332"/>
          </a:xfrm>
          <a:prstGeom prst="rect">
            <a:avLst/>
          </a:prstGeom>
          <a:noFill/>
        </p:spPr>
        <p:txBody>
          <a:bodyPr wrap="square" rtlCol="0">
            <a:spAutoFit/>
          </a:bodyPr>
          <a:lstStyle/>
          <a:p>
            <a:r>
              <a:rPr lang="en-US" dirty="0">
                <a:solidFill>
                  <a:schemeClr val="accent4">
                    <a:lumMod val="75000"/>
                  </a:schemeClr>
                </a:solidFill>
              </a:rPr>
              <a:t>Apparently they went with Scoot!</a:t>
            </a:r>
          </a:p>
        </p:txBody>
      </p:sp>
    </p:spTree>
    <p:extLst>
      <p:ext uri="{BB962C8B-B14F-4D97-AF65-F5344CB8AC3E}">
        <p14:creationId xmlns:p14="http://schemas.microsoft.com/office/powerpoint/2010/main" val="1648972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bwMode="auto">
          <a:xfrm>
            <a:off x="1795111" y="185531"/>
            <a:ext cx="12344400" cy="1630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7160" tIns="68580" rIns="137160" bIns="68580" numCol="1" anchor="ctr" anchorCtr="0" compatLnSpc="1">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Conclusion</a:t>
            </a:r>
            <a:endParaRPr lang="zh-TW" altLang="en-US" sz="6000" b="1" dirty="0">
              <a:solidFill>
                <a:srgbClr val="666633"/>
              </a:solidFill>
              <a:latin typeface="Arial" panose="020B0604020202020204" pitchFamily="34" charset="0"/>
              <a:ea typeface="華康儷粗黑(P)" panose="020B0700000000000000" pitchFamily="34" charset="-120"/>
              <a:cs typeface="Arial" panose="020B0604020202020204" pitchFamily="34" charset="0"/>
            </a:endParaRPr>
          </a:p>
        </p:txBody>
      </p:sp>
      <p:sp>
        <p:nvSpPr>
          <p:cNvPr id="4" name="TextBox 3">
            <a:extLst>
              <a:ext uri="{FF2B5EF4-FFF2-40B4-BE49-F238E27FC236}">
                <a16:creationId xmlns:a16="http://schemas.microsoft.com/office/drawing/2014/main" id="{1E200860-9F3E-4924-86AF-02EC38114551}"/>
              </a:ext>
            </a:extLst>
          </p:cNvPr>
          <p:cNvSpPr txBox="1"/>
          <p:nvPr/>
        </p:nvSpPr>
        <p:spPr>
          <a:xfrm>
            <a:off x="2062328" y="2425796"/>
            <a:ext cx="1470582" cy="523220"/>
          </a:xfrm>
          <a:prstGeom prst="rect">
            <a:avLst/>
          </a:prstGeom>
          <a:noFill/>
        </p:spPr>
        <p:txBody>
          <a:bodyPr wrap="square" rtlCol="0">
            <a:spAutoFit/>
          </a:bodyPr>
          <a:lstStyle/>
          <a:p>
            <a:r>
              <a:rPr lang="en-US" sz="2800" b="1" i="1" dirty="0">
                <a:solidFill>
                  <a:schemeClr val="accent4">
                    <a:lumMod val="50000"/>
                  </a:schemeClr>
                </a:solidFill>
              </a:rPr>
              <a:t>Tigerair</a:t>
            </a:r>
          </a:p>
        </p:txBody>
      </p:sp>
      <p:sp>
        <p:nvSpPr>
          <p:cNvPr id="5" name="TextBox 4">
            <a:extLst>
              <a:ext uri="{FF2B5EF4-FFF2-40B4-BE49-F238E27FC236}">
                <a16:creationId xmlns:a16="http://schemas.microsoft.com/office/drawing/2014/main" id="{BD02F90C-3BF6-4C10-BCFB-D7F8D77C1D25}"/>
              </a:ext>
            </a:extLst>
          </p:cNvPr>
          <p:cNvSpPr txBox="1"/>
          <p:nvPr/>
        </p:nvSpPr>
        <p:spPr>
          <a:xfrm>
            <a:off x="1266329" y="3161817"/>
            <a:ext cx="3531765" cy="2677656"/>
          </a:xfrm>
          <a:prstGeom prst="rect">
            <a:avLst/>
          </a:prstGeom>
          <a:noFill/>
        </p:spPr>
        <p:txBody>
          <a:bodyPr wrap="square" rtlCol="0">
            <a:spAutoFit/>
          </a:bodyPr>
          <a:lstStyle/>
          <a:p>
            <a:pPr marL="285750" indent="-285750">
              <a:lnSpc>
                <a:spcPct val="125000"/>
              </a:lnSpc>
              <a:buFont typeface="Arial" panose="020B0604020202020204" pitchFamily="34" charset="0"/>
              <a:buChar char="•"/>
            </a:pPr>
            <a:r>
              <a:rPr lang="en-US" sz="2800" dirty="0">
                <a:solidFill>
                  <a:schemeClr val="accent4">
                    <a:lumMod val="50000"/>
                  </a:schemeClr>
                </a:solidFill>
              </a:rPr>
              <a:t>Asia, short route</a:t>
            </a:r>
          </a:p>
          <a:p>
            <a:pPr marL="285750" indent="-285750">
              <a:lnSpc>
                <a:spcPct val="125000"/>
              </a:lnSpc>
              <a:buFont typeface="Arial" panose="020B0604020202020204" pitchFamily="34" charset="0"/>
              <a:buChar char="•"/>
            </a:pPr>
            <a:r>
              <a:rPr lang="en-US" sz="2800" dirty="0">
                <a:solidFill>
                  <a:schemeClr val="accent4">
                    <a:lumMod val="50000"/>
                  </a:schemeClr>
                </a:solidFill>
              </a:rPr>
              <a:t>21 A320, 2 A319</a:t>
            </a:r>
          </a:p>
          <a:p>
            <a:pPr marL="285750" indent="-285750">
              <a:lnSpc>
                <a:spcPct val="125000"/>
              </a:lnSpc>
              <a:buFont typeface="Arial" panose="020B0604020202020204" pitchFamily="34" charset="0"/>
              <a:buChar char="•"/>
            </a:pPr>
            <a:r>
              <a:rPr lang="en-US" sz="2800" dirty="0">
                <a:solidFill>
                  <a:schemeClr val="accent4">
                    <a:lumMod val="50000"/>
                  </a:schemeClr>
                </a:solidFill>
              </a:rPr>
              <a:t>41 Destinations</a:t>
            </a:r>
          </a:p>
          <a:p>
            <a:pPr marL="285750" indent="-285750">
              <a:lnSpc>
                <a:spcPct val="125000"/>
              </a:lnSpc>
              <a:buFont typeface="Arial" panose="020B0604020202020204" pitchFamily="34" charset="0"/>
              <a:buChar char="•"/>
            </a:pPr>
            <a:r>
              <a:rPr lang="en-US" sz="2800" dirty="0">
                <a:solidFill>
                  <a:schemeClr val="accent4">
                    <a:lumMod val="50000"/>
                  </a:schemeClr>
                </a:solidFill>
              </a:rPr>
              <a:t>5.1 M Pax(2016)</a:t>
            </a:r>
          </a:p>
          <a:p>
            <a:pPr marL="285750" indent="-285750">
              <a:buFont typeface="Arial" panose="020B0604020202020204" pitchFamily="34" charset="0"/>
              <a:buChar char="•"/>
            </a:pPr>
            <a:endParaRPr lang="en-US" sz="2800" dirty="0">
              <a:solidFill>
                <a:schemeClr val="accent4">
                  <a:lumMod val="50000"/>
                </a:schemeClr>
              </a:solidFill>
            </a:endParaRPr>
          </a:p>
        </p:txBody>
      </p:sp>
      <p:sp>
        <p:nvSpPr>
          <p:cNvPr id="8" name="TextBox 7">
            <a:extLst>
              <a:ext uri="{FF2B5EF4-FFF2-40B4-BE49-F238E27FC236}">
                <a16:creationId xmlns:a16="http://schemas.microsoft.com/office/drawing/2014/main" id="{9401BC48-1E1E-4CEA-B50C-413A8254EA89}"/>
              </a:ext>
            </a:extLst>
          </p:cNvPr>
          <p:cNvSpPr txBox="1"/>
          <p:nvPr/>
        </p:nvSpPr>
        <p:spPr>
          <a:xfrm>
            <a:off x="6131792" y="2425796"/>
            <a:ext cx="1363517" cy="523220"/>
          </a:xfrm>
          <a:prstGeom prst="rect">
            <a:avLst/>
          </a:prstGeom>
          <a:noFill/>
        </p:spPr>
        <p:txBody>
          <a:bodyPr wrap="square" rtlCol="0">
            <a:spAutoFit/>
          </a:bodyPr>
          <a:lstStyle/>
          <a:p>
            <a:r>
              <a:rPr lang="en-US" sz="2800" b="1" i="1" dirty="0">
                <a:solidFill>
                  <a:schemeClr val="accent4">
                    <a:lumMod val="50000"/>
                  </a:schemeClr>
                </a:solidFill>
              </a:rPr>
              <a:t>Scoot</a:t>
            </a:r>
          </a:p>
        </p:txBody>
      </p:sp>
      <p:sp>
        <p:nvSpPr>
          <p:cNvPr id="9" name="TextBox 8">
            <a:extLst>
              <a:ext uri="{FF2B5EF4-FFF2-40B4-BE49-F238E27FC236}">
                <a16:creationId xmlns:a16="http://schemas.microsoft.com/office/drawing/2014/main" id="{AD9318C2-FE13-4454-A33B-A86006423539}"/>
              </a:ext>
            </a:extLst>
          </p:cNvPr>
          <p:cNvSpPr txBox="1"/>
          <p:nvPr/>
        </p:nvSpPr>
        <p:spPr>
          <a:xfrm>
            <a:off x="5145601" y="3161817"/>
            <a:ext cx="5314581" cy="2677656"/>
          </a:xfrm>
          <a:prstGeom prst="rect">
            <a:avLst/>
          </a:prstGeom>
          <a:noFill/>
        </p:spPr>
        <p:txBody>
          <a:bodyPr wrap="square" rtlCol="0">
            <a:spAutoFit/>
          </a:bodyPr>
          <a:lstStyle/>
          <a:p>
            <a:pPr marL="285750" indent="-285750">
              <a:lnSpc>
                <a:spcPct val="125000"/>
              </a:lnSpc>
              <a:buFont typeface="Arial" panose="020B0604020202020204" pitchFamily="34" charset="0"/>
              <a:buChar char="•"/>
            </a:pPr>
            <a:r>
              <a:rPr lang="en-US" sz="2800" dirty="0">
                <a:solidFill>
                  <a:schemeClr val="accent4">
                    <a:lumMod val="50000"/>
                  </a:schemeClr>
                </a:solidFill>
              </a:rPr>
              <a:t>Australia, Europe, U.S, long route</a:t>
            </a:r>
          </a:p>
          <a:p>
            <a:pPr marL="285750" indent="-285750">
              <a:lnSpc>
                <a:spcPct val="125000"/>
              </a:lnSpc>
              <a:buFont typeface="Arial" panose="020B0604020202020204" pitchFamily="34" charset="0"/>
              <a:buChar char="•"/>
            </a:pPr>
            <a:r>
              <a:rPr lang="en-US" sz="2800" dirty="0">
                <a:solidFill>
                  <a:schemeClr val="accent4">
                    <a:lumMod val="50000"/>
                  </a:schemeClr>
                </a:solidFill>
              </a:rPr>
              <a:t>14 B787</a:t>
            </a:r>
          </a:p>
          <a:p>
            <a:pPr marL="285750" indent="-285750">
              <a:lnSpc>
                <a:spcPct val="125000"/>
              </a:lnSpc>
              <a:buFont typeface="Arial" panose="020B0604020202020204" pitchFamily="34" charset="0"/>
              <a:buChar char="•"/>
            </a:pPr>
            <a:r>
              <a:rPr lang="en-US" sz="2800" dirty="0">
                <a:solidFill>
                  <a:schemeClr val="accent4">
                    <a:lumMod val="50000"/>
                  </a:schemeClr>
                </a:solidFill>
              </a:rPr>
              <a:t>23 Destinations</a:t>
            </a:r>
          </a:p>
          <a:p>
            <a:pPr marL="285750" indent="-285750">
              <a:lnSpc>
                <a:spcPct val="125000"/>
              </a:lnSpc>
              <a:buFont typeface="Arial" panose="020B0604020202020204" pitchFamily="34" charset="0"/>
              <a:buChar char="•"/>
            </a:pPr>
            <a:r>
              <a:rPr lang="en-US" sz="2800" dirty="0">
                <a:solidFill>
                  <a:schemeClr val="accent4">
                    <a:lumMod val="50000"/>
                  </a:schemeClr>
                </a:solidFill>
              </a:rPr>
              <a:t>3.3 M Pax(2016)</a:t>
            </a:r>
          </a:p>
          <a:p>
            <a:pPr marL="285750" indent="-285750">
              <a:buFont typeface="Arial" panose="020B0604020202020204" pitchFamily="34" charset="0"/>
              <a:buChar char="•"/>
            </a:pPr>
            <a:endParaRPr lang="en-US" sz="2800" dirty="0">
              <a:solidFill>
                <a:schemeClr val="accent4">
                  <a:lumMod val="50000"/>
                </a:schemeClr>
              </a:solidFill>
            </a:endParaRPr>
          </a:p>
        </p:txBody>
      </p:sp>
      <p:sp>
        <p:nvSpPr>
          <p:cNvPr id="2" name="Rectangle 1">
            <a:extLst>
              <a:ext uri="{FF2B5EF4-FFF2-40B4-BE49-F238E27FC236}">
                <a16:creationId xmlns:a16="http://schemas.microsoft.com/office/drawing/2014/main" id="{52285C8F-E4ED-43FC-B05C-A46FC01BDEFD}"/>
              </a:ext>
            </a:extLst>
          </p:cNvPr>
          <p:cNvSpPr/>
          <p:nvPr/>
        </p:nvSpPr>
        <p:spPr>
          <a:xfrm>
            <a:off x="1209766" y="5839473"/>
            <a:ext cx="10441907" cy="2745495"/>
          </a:xfrm>
          <a:prstGeom prst="rect">
            <a:avLst/>
          </a:prstGeom>
        </p:spPr>
        <p:txBody>
          <a:bodyPr wrap="square">
            <a:spAutoFit/>
          </a:bodyPr>
          <a:lstStyle/>
          <a:p>
            <a:pPr marL="285750" indent="-285750">
              <a:lnSpc>
                <a:spcPct val="125000"/>
              </a:lnSpc>
              <a:buFont typeface="Arial" panose="020B0604020202020204" pitchFamily="34" charset="0"/>
              <a:buChar char="•"/>
            </a:pPr>
            <a:r>
              <a:rPr lang="en-US" sz="2800" dirty="0">
                <a:solidFill>
                  <a:schemeClr val="accent4">
                    <a:lumMod val="50000"/>
                  </a:schemeClr>
                </a:solidFill>
              </a:rPr>
              <a:t>The current transfer traffic volumes are insufficient, given Scoot’s network model and commitment to rapid expansion. </a:t>
            </a:r>
          </a:p>
          <a:p>
            <a:pPr marL="285750" indent="-285750">
              <a:lnSpc>
                <a:spcPct val="125000"/>
              </a:lnSpc>
              <a:buFont typeface="Arial" panose="020B0604020202020204" pitchFamily="34" charset="0"/>
              <a:buChar char="•"/>
            </a:pPr>
            <a:r>
              <a:rPr lang="en-US" sz="2800" dirty="0">
                <a:solidFill>
                  <a:schemeClr val="accent4">
                    <a:lumMod val="50000"/>
                  </a:schemeClr>
                </a:solidFill>
              </a:rPr>
              <a:t>If Scoot is planning to expand capacity (ASKs), much bigger operation that may only be viable with more feed from Tigerair.</a:t>
            </a:r>
          </a:p>
          <a:p>
            <a:pPr marL="285750" indent="-285750">
              <a:lnSpc>
                <a:spcPct val="125000"/>
              </a:lnSpc>
              <a:buFont typeface="Arial" panose="020B0604020202020204" pitchFamily="34" charset="0"/>
              <a:buChar char="•"/>
            </a:pPr>
            <a:endParaRPr lang="en-US" sz="2800" dirty="0">
              <a:solidFill>
                <a:schemeClr val="accent4">
                  <a:lumMod val="50000"/>
                </a:schemeClr>
              </a:solidFill>
            </a:endParaRPr>
          </a:p>
        </p:txBody>
      </p:sp>
      <p:sp>
        <p:nvSpPr>
          <p:cNvPr id="3" name="Rectangle 2">
            <a:extLst>
              <a:ext uri="{FF2B5EF4-FFF2-40B4-BE49-F238E27FC236}">
                <a16:creationId xmlns:a16="http://schemas.microsoft.com/office/drawing/2014/main" id="{5FAD1C4D-C061-4250-9524-613918CDE75A}"/>
              </a:ext>
            </a:extLst>
          </p:cNvPr>
          <p:cNvSpPr/>
          <p:nvPr/>
        </p:nvSpPr>
        <p:spPr>
          <a:xfrm>
            <a:off x="11438267" y="2425796"/>
            <a:ext cx="6712331" cy="4438266"/>
          </a:xfrm>
          <a:prstGeom prst="rect">
            <a:avLst/>
          </a:prstGeom>
        </p:spPr>
        <p:txBody>
          <a:bodyPr wrap="square">
            <a:spAutoFit/>
          </a:bodyPr>
          <a:lstStyle/>
          <a:p>
            <a:pPr>
              <a:lnSpc>
                <a:spcPct val="125000"/>
              </a:lnSpc>
              <a:spcBef>
                <a:spcPts val="300"/>
              </a:spcBef>
            </a:pPr>
            <a:r>
              <a:rPr lang="en-US" sz="3200" dirty="0">
                <a:solidFill>
                  <a:schemeClr val="accent4">
                    <a:lumMod val="50000"/>
                  </a:schemeClr>
                </a:solidFill>
              </a:rPr>
              <a:t>Joint management team</a:t>
            </a:r>
          </a:p>
          <a:p>
            <a:pPr marL="285750" indent="-285750">
              <a:lnSpc>
                <a:spcPct val="125000"/>
              </a:lnSpc>
              <a:buFont typeface="Arial" panose="020B0604020202020204" pitchFamily="34" charset="0"/>
              <a:buChar char="•"/>
            </a:pPr>
            <a:r>
              <a:rPr lang="en-US" sz="2800" dirty="0">
                <a:solidFill>
                  <a:schemeClr val="accent4">
                    <a:lumMod val="50000"/>
                  </a:schemeClr>
                </a:solidFill>
              </a:rPr>
              <a:t>The mode of joint operation can occupy more market share and be competitive in the fierce LCCs market in Southeast Asia.</a:t>
            </a:r>
          </a:p>
          <a:p>
            <a:pPr marL="285750" indent="-285750">
              <a:lnSpc>
                <a:spcPct val="125000"/>
              </a:lnSpc>
              <a:buFont typeface="Arial" panose="020B0604020202020204" pitchFamily="34" charset="0"/>
              <a:buChar char="•"/>
            </a:pPr>
            <a:r>
              <a:rPr lang="en-US" sz="2800" dirty="0">
                <a:solidFill>
                  <a:schemeClr val="accent4">
                    <a:lumMod val="50000"/>
                  </a:schemeClr>
                </a:solidFill>
              </a:rPr>
              <a:t>the new structure will allow the two airlines to integrate and share functions such as sales, marketing, IT, planning and operations.</a:t>
            </a:r>
          </a:p>
        </p:txBody>
      </p:sp>
    </p:spTree>
    <p:extLst>
      <p:ext uri="{BB962C8B-B14F-4D97-AF65-F5344CB8AC3E}">
        <p14:creationId xmlns:p14="http://schemas.microsoft.com/office/powerpoint/2010/main" val="2562966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8A4132F-DEC6-4332-A00C-A11AD4519B6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18283428"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pic>
        <p:nvPicPr>
          <p:cNvPr id="7" name="圖片 6">
            <a:extLst>
              <a:ext uri="{FF2B5EF4-FFF2-40B4-BE49-F238E27FC236}">
                <a16:creationId xmlns:a16="http://schemas.microsoft.com/office/drawing/2014/main" id="{6448AA49-54D9-46AC-8602-247621595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8445" y="2206625"/>
            <a:ext cx="7163816" cy="7540860"/>
          </a:xfrm>
          <a:prstGeom prst="rect">
            <a:avLst/>
          </a:prstGeom>
        </p:spPr>
      </p:pic>
      <p:sp>
        <p:nvSpPr>
          <p:cNvPr id="20" name="Freeform: Shape 19">
            <a:extLst>
              <a:ext uri="{FF2B5EF4-FFF2-40B4-BE49-F238E27FC236}">
                <a16:creationId xmlns:a16="http://schemas.microsoft.com/office/drawing/2014/main" id="{64965EAE-E41A-435F-B993-07E824B6C97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0"/>
            <a:ext cx="11309843" cy="10287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22" name="Freeform: Shape 21">
            <a:extLst>
              <a:ext uri="{FF2B5EF4-FFF2-40B4-BE49-F238E27FC236}">
                <a16:creationId xmlns:a16="http://schemas.microsoft.com/office/drawing/2014/main" id="{152F8994-E6D4-4311-9548-C3607BC4364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0"/>
            <a:ext cx="10639478" cy="10287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8" name="文字方塊 7">
            <a:extLst>
              <a:ext uri="{FF2B5EF4-FFF2-40B4-BE49-F238E27FC236}">
                <a16:creationId xmlns:a16="http://schemas.microsoft.com/office/drawing/2014/main" id="{465D8087-08B5-4FC1-94AD-342E45949B2F}"/>
              </a:ext>
            </a:extLst>
          </p:cNvPr>
          <p:cNvSpPr txBox="1"/>
          <p:nvPr/>
        </p:nvSpPr>
        <p:spPr>
          <a:xfrm>
            <a:off x="1351099" y="650930"/>
            <a:ext cx="6192254" cy="7163538"/>
          </a:xfrm>
          <a:prstGeom prst="rect">
            <a:avLst/>
          </a:prstGeom>
        </p:spPr>
        <p:txBody>
          <a:bodyPr vert="horz" lIns="137160" tIns="68580" rIns="137160" bIns="68580" rtlCol="0">
            <a:normAutofit/>
          </a:bodyPr>
          <a:lstStyle/>
          <a:p>
            <a:pPr indent="-342900">
              <a:lnSpc>
                <a:spcPct val="90000"/>
              </a:lnSpc>
              <a:spcAft>
                <a:spcPts val="900"/>
              </a:spcAft>
              <a:buFont typeface="Arial" panose="020B0604020202020204" pitchFamily="34" charset="0"/>
              <a:buChar char="•"/>
            </a:pPr>
            <a:r>
              <a:rPr lang="en-US" sz="2400" i="1" dirty="0"/>
              <a:t>"As the SIA Group moves towards a new phase of growth across all airlines in the Group, our fleet and network continue to expand in support of our portfolio strategy. With both full-service and low-cost airline investments, we remain committed to short-, medium- and long-haul markets with our portfolio of airlines.</a:t>
            </a:r>
          </a:p>
          <a:p>
            <a:pPr indent="-342900">
              <a:lnSpc>
                <a:spcPct val="90000"/>
              </a:lnSpc>
              <a:spcAft>
                <a:spcPts val="900"/>
              </a:spcAft>
              <a:buFont typeface="Arial" panose="020B0604020202020204" pitchFamily="34" charset="0"/>
              <a:buChar char="•"/>
            </a:pPr>
            <a:r>
              <a:rPr lang="en-US" sz="2400" dirty="0"/>
              <a:t>The SIA Group continues to place emphasis on the need to adapt nimbly and flexibly to industry changes, so as to stay relevant in the competitive environment as we step up in the next phase of our growth. During the new financial year, Scoot and Tigerair will be merging under the Scoot brand name.</a:t>
            </a:r>
          </a:p>
          <a:p>
            <a:r>
              <a:rPr lang="en-US" altLang="zh-CN" sz="2400" b="1" dirty="0"/>
              <a:t>——Quote from </a:t>
            </a:r>
            <a:r>
              <a:rPr lang="en-US" sz="2700" b="1" i="1" dirty="0"/>
              <a:t>SINGAPORE</a:t>
            </a:r>
          </a:p>
          <a:p>
            <a:r>
              <a:rPr lang="en-US" sz="2700" b="1" i="1" dirty="0"/>
              <a:t>AIRLINES Annual Report FY2016/17</a:t>
            </a:r>
            <a:endParaRPr lang="en-US" sz="2400" b="1" i="1" dirty="0"/>
          </a:p>
        </p:txBody>
      </p:sp>
    </p:spTree>
    <p:extLst>
      <p:ext uri="{BB962C8B-B14F-4D97-AF65-F5344CB8AC3E}">
        <p14:creationId xmlns:p14="http://schemas.microsoft.com/office/powerpoint/2010/main" val="1616436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圖片 13">
            <a:extLst>
              <a:ext uri="{FF2B5EF4-FFF2-40B4-BE49-F238E27FC236}">
                <a16:creationId xmlns:a16="http://schemas.microsoft.com/office/drawing/2014/main" id="{1EC10E21-F74B-44A9-9D67-919A93647D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839" y="2843707"/>
            <a:ext cx="9896984" cy="4057859"/>
          </a:xfrm>
          <a:prstGeom prst="rect">
            <a:avLst/>
          </a:prstGeom>
        </p:spPr>
      </p:pic>
      <p:pic>
        <p:nvPicPr>
          <p:cNvPr id="16" name="圖片 15">
            <a:extLst>
              <a:ext uri="{FF2B5EF4-FFF2-40B4-BE49-F238E27FC236}">
                <a16:creationId xmlns:a16="http://schemas.microsoft.com/office/drawing/2014/main" id="{80A91965-3FB2-40AF-BCEA-41BA4F601D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839" y="7022520"/>
            <a:ext cx="9858882" cy="2762393"/>
          </a:xfrm>
          <a:prstGeom prst="rect">
            <a:avLst/>
          </a:prstGeom>
        </p:spPr>
      </p:pic>
      <p:sp>
        <p:nvSpPr>
          <p:cNvPr id="19" name="文字方塊 18">
            <a:extLst>
              <a:ext uri="{FF2B5EF4-FFF2-40B4-BE49-F238E27FC236}">
                <a16:creationId xmlns:a16="http://schemas.microsoft.com/office/drawing/2014/main" id="{2C4610CC-A18F-4A75-AE57-44133367A89B}"/>
              </a:ext>
            </a:extLst>
          </p:cNvPr>
          <p:cNvSpPr txBox="1"/>
          <p:nvPr/>
        </p:nvSpPr>
        <p:spPr>
          <a:xfrm>
            <a:off x="12251049" y="2146671"/>
            <a:ext cx="5076825" cy="6740307"/>
          </a:xfrm>
          <a:prstGeom prst="rect">
            <a:avLst/>
          </a:prstGeom>
          <a:noFill/>
        </p:spPr>
        <p:txBody>
          <a:bodyPr wrap="square" rtlCol="0">
            <a:spAutoFit/>
          </a:bodyPr>
          <a:lstStyle/>
          <a:p>
            <a:r>
              <a:rPr lang="en-US" sz="2700" dirty="0"/>
              <a:t>Singapore Airline</a:t>
            </a:r>
            <a:r>
              <a:rPr lang="zh-CN" altLang="en-US" sz="2700" dirty="0"/>
              <a:t>’</a:t>
            </a:r>
            <a:r>
              <a:rPr lang="en-US" altLang="zh-CN" sz="2700" dirty="0"/>
              <a:t>s growth</a:t>
            </a:r>
            <a:r>
              <a:rPr lang="en-US" sz="2700" dirty="0"/>
              <a:t> is stable. The annual change is around 2</a:t>
            </a:r>
            <a:r>
              <a:rPr lang="en-US" altLang="zh-CN" sz="2700" dirty="0"/>
              <a:t>~3</a:t>
            </a:r>
            <a:r>
              <a:rPr lang="en-US" sz="2700" dirty="0"/>
              <a:t> %.</a:t>
            </a:r>
          </a:p>
          <a:p>
            <a:endParaRPr lang="en-US" sz="2700" dirty="0"/>
          </a:p>
          <a:p>
            <a:r>
              <a:rPr lang="en-US" sz="2700" dirty="0"/>
              <a:t>Scoot is now fast growing and developing quite quickly.</a:t>
            </a:r>
          </a:p>
          <a:p>
            <a:r>
              <a:rPr lang="en-US" sz="2700" dirty="0"/>
              <a:t>Due to the price comparative advantage, the load factor is impressively high. </a:t>
            </a:r>
          </a:p>
          <a:p>
            <a:endParaRPr lang="en-US" sz="2700" dirty="0"/>
          </a:p>
          <a:p>
            <a:r>
              <a:rPr lang="en-US" sz="2700" dirty="0"/>
              <a:t>Selected routes to India, South East Asia , China, Australia, and fifth  freedom routes to North Asia and America continued to improve. 	</a:t>
            </a:r>
          </a:p>
          <a:p>
            <a:endParaRPr lang="en-US" sz="2700" dirty="0"/>
          </a:p>
        </p:txBody>
      </p:sp>
      <p:sp>
        <p:nvSpPr>
          <p:cNvPr id="23" name="矩形 22">
            <a:extLst>
              <a:ext uri="{FF2B5EF4-FFF2-40B4-BE49-F238E27FC236}">
                <a16:creationId xmlns:a16="http://schemas.microsoft.com/office/drawing/2014/main" id="{05FB6487-26A5-4107-8D91-8ECA4ED9BE75}"/>
              </a:ext>
            </a:extLst>
          </p:cNvPr>
          <p:cNvSpPr/>
          <p:nvPr/>
        </p:nvSpPr>
        <p:spPr>
          <a:xfrm>
            <a:off x="6109153" y="9319040"/>
            <a:ext cx="4056950" cy="21907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700"/>
          </a:p>
        </p:txBody>
      </p:sp>
      <p:sp>
        <p:nvSpPr>
          <p:cNvPr id="3" name="矩形 2">
            <a:extLst>
              <a:ext uri="{FF2B5EF4-FFF2-40B4-BE49-F238E27FC236}">
                <a16:creationId xmlns:a16="http://schemas.microsoft.com/office/drawing/2014/main" id="{17FA1CDA-6BF7-4A4C-BA53-236011ED1863}"/>
              </a:ext>
            </a:extLst>
          </p:cNvPr>
          <p:cNvSpPr/>
          <p:nvPr/>
        </p:nvSpPr>
        <p:spPr>
          <a:xfrm>
            <a:off x="10599504" y="8945613"/>
            <a:ext cx="9144000" cy="784830"/>
          </a:xfrm>
          <a:prstGeom prst="rect">
            <a:avLst/>
          </a:prstGeom>
        </p:spPr>
        <p:txBody>
          <a:bodyPr>
            <a:spAutoFit/>
          </a:bodyPr>
          <a:lstStyle/>
          <a:p>
            <a:endParaRPr lang="en-US" sz="2400" dirty="0">
              <a:solidFill>
                <a:srgbClr val="000000"/>
              </a:solidFill>
              <a:latin typeface="+mj-lt"/>
            </a:endParaRPr>
          </a:p>
          <a:p>
            <a:r>
              <a:rPr lang="en-US" sz="2100" dirty="0">
                <a:solidFill>
                  <a:srgbClr val="000000"/>
                </a:solidFill>
              </a:rPr>
              <a:t> </a:t>
            </a:r>
            <a:r>
              <a:rPr lang="en-US" altLang="zh-CN" sz="2100" dirty="0">
                <a:solidFill>
                  <a:srgbClr val="000000"/>
                </a:solidFill>
              </a:rPr>
              <a:t>Source: </a:t>
            </a:r>
            <a:r>
              <a:rPr lang="en-US" sz="2100" dirty="0">
                <a:solidFill>
                  <a:srgbClr val="000000"/>
                </a:solidFill>
              </a:rPr>
              <a:t>MARCH 2018 OPERATING RESULTS	</a:t>
            </a:r>
          </a:p>
        </p:txBody>
      </p:sp>
    </p:spTree>
    <p:extLst>
      <p:ext uri="{BB962C8B-B14F-4D97-AF65-F5344CB8AC3E}">
        <p14:creationId xmlns:p14="http://schemas.microsoft.com/office/powerpoint/2010/main" val="2441889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32BC26D8-82FB-445E-AA49-62A77D7C1EE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rgbClr val="5255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5" name="Rectangle 11">
            <a:extLst>
              <a:ext uri="{FF2B5EF4-FFF2-40B4-BE49-F238E27FC236}">
                <a16:creationId xmlns:a16="http://schemas.microsoft.com/office/drawing/2014/main" id="{CB44330D-EA18-4254-AA95-EB49948539B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5518" y="720090"/>
            <a:ext cx="16856964" cy="88468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pic>
        <p:nvPicPr>
          <p:cNvPr id="5" name="內容版面配置區 4">
            <a:extLst>
              <a:ext uri="{FF2B5EF4-FFF2-40B4-BE49-F238E27FC236}">
                <a16:creationId xmlns:a16="http://schemas.microsoft.com/office/drawing/2014/main" id="{86638110-87C7-4FA8-9C86-5744162A44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92016" y="965201"/>
            <a:ext cx="14103969" cy="8356599"/>
          </a:xfrm>
          <a:prstGeom prst="rect">
            <a:avLst/>
          </a:prstGeom>
        </p:spPr>
      </p:pic>
    </p:spTree>
    <p:extLst>
      <p:ext uri="{BB962C8B-B14F-4D97-AF65-F5344CB8AC3E}">
        <p14:creationId xmlns:p14="http://schemas.microsoft.com/office/powerpoint/2010/main" val="86352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14">
            <a:extLst>
              <a:ext uri="{FF2B5EF4-FFF2-40B4-BE49-F238E27FC236}">
                <a16:creationId xmlns:a16="http://schemas.microsoft.com/office/drawing/2014/main" id="{6FC11E2E-9797-4FEA-90FD-894E32A208B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172939"/>
            <a:ext cx="10107675" cy="2114061"/>
          </a:xfrm>
          <a:custGeom>
            <a:avLst/>
            <a:gdLst>
              <a:gd name="connsiteX0" fmla="*/ 0 w 6738450"/>
              <a:gd name="connsiteY0" fmla="*/ 0 h 1409374"/>
              <a:gd name="connsiteX1" fmla="*/ 6738450 w 6738450"/>
              <a:gd name="connsiteY1" fmla="*/ 0 h 1409374"/>
              <a:gd name="connsiteX2" fmla="*/ 6085725 w 6738450"/>
              <a:gd name="connsiteY2" fmla="*/ 1409374 h 1409374"/>
              <a:gd name="connsiteX3" fmla="*/ 1524000 w 6738450"/>
              <a:gd name="connsiteY3" fmla="*/ 1409374 h 1409374"/>
              <a:gd name="connsiteX4" fmla="*/ 1200418 w 6738450"/>
              <a:gd name="connsiteY4" fmla="*/ 1409374 h 1409374"/>
              <a:gd name="connsiteX5" fmla="*/ 0 w 6738450"/>
              <a:gd name="connsiteY5" fmla="*/ 1409374 h 1409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450" h="1409374">
                <a:moveTo>
                  <a:pt x="0" y="0"/>
                </a:moveTo>
                <a:lnTo>
                  <a:pt x="6738450" y="0"/>
                </a:lnTo>
                <a:lnTo>
                  <a:pt x="6085725" y="1409374"/>
                </a:lnTo>
                <a:lnTo>
                  <a:pt x="1524000" y="1409374"/>
                </a:lnTo>
                <a:lnTo>
                  <a:pt x="1200418" y="1409374"/>
                </a:lnTo>
                <a:lnTo>
                  <a:pt x="0" y="1409374"/>
                </a:lnTo>
                <a:close/>
              </a:path>
            </a:pathLst>
          </a:cu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useBgFill="1">
        <p:nvSpPr>
          <p:cNvPr id="14" name="Freeform 33">
            <a:extLst>
              <a:ext uri="{FF2B5EF4-FFF2-40B4-BE49-F238E27FC236}">
                <a16:creationId xmlns:a16="http://schemas.microsoft.com/office/drawing/2014/main" id="{F8828EFD-56F8-4B00-9A0D-B623CC074A0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153144" y="5413494"/>
            <a:ext cx="6784194" cy="4873506"/>
          </a:xfrm>
          <a:custGeom>
            <a:avLst/>
            <a:gdLst>
              <a:gd name="connsiteX0" fmla="*/ 3018081 w 4522796"/>
              <a:gd name="connsiteY0" fmla="*/ 0 h 3249004"/>
              <a:gd name="connsiteX1" fmla="*/ 0 w 4522796"/>
              <a:gd name="connsiteY1" fmla="*/ 0 h 3249004"/>
              <a:gd name="connsiteX2" fmla="*/ 0 w 4522796"/>
              <a:gd name="connsiteY2" fmla="*/ 3249004 h 3249004"/>
              <a:gd name="connsiteX3" fmla="*/ 4522796 w 4522796"/>
              <a:gd name="connsiteY3" fmla="*/ 3249004 h 3249004"/>
            </a:gdLst>
            <a:ahLst/>
            <a:cxnLst>
              <a:cxn ang="0">
                <a:pos x="connsiteX0" y="connsiteY0"/>
              </a:cxn>
              <a:cxn ang="0">
                <a:pos x="connsiteX1" y="connsiteY1"/>
              </a:cxn>
              <a:cxn ang="0">
                <a:pos x="connsiteX2" y="connsiteY2"/>
              </a:cxn>
              <a:cxn ang="0">
                <a:pos x="connsiteX3" y="connsiteY3"/>
              </a:cxn>
            </a:cxnLst>
            <a:rect l="l" t="t" r="r" b="b"/>
            <a:pathLst>
              <a:path w="4522796" h="3249004">
                <a:moveTo>
                  <a:pt x="3018081" y="0"/>
                </a:moveTo>
                <a:lnTo>
                  <a:pt x="0" y="0"/>
                </a:lnTo>
                <a:lnTo>
                  <a:pt x="0" y="3249004"/>
                </a:lnTo>
                <a:lnTo>
                  <a:pt x="4522796" y="324900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b="1"/>
          </a:p>
        </p:txBody>
      </p:sp>
      <p:sp>
        <p:nvSpPr>
          <p:cNvPr id="16" name="Freeform 15">
            <a:extLst>
              <a:ext uri="{FF2B5EF4-FFF2-40B4-BE49-F238E27FC236}">
                <a16:creationId xmlns:a16="http://schemas.microsoft.com/office/drawing/2014/main" id="{A085B63A-2D2F-4B09-9BFB-E2080686CEE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00215" y="8172939"/>
            <a:ext cx="8887785" cy="2114061"/>
          </a:xfrm>
          <a:custGeom>
            <a:avLst/>
            <a:gdLst>
              <a:gd name="connsiteX0" fmla="*/ 652725 w 5925190"/>
              <a:gd name="connsiteY0" fmla="*/ 0 h 1409374"/>
              <a:gd name="connsiteX1" fmla="*/ 5925190 w 5925190"/>
              <a:gd name="connsiteY1" fmla="*/ 0 h 1409374"/>
              <a:gd name="connsiteX2" fmla="*/ 5925190 w 5925190"/>
              <a:gd name="connsiteY2" fmla="*/ 1409374 h 1409374"/>
              <a:gd name="connsiteX3" fmla="*/ 0 w 5925190"/>
              <a:gd name="connsiteY3" fmla="*/ 1409374 h 1409374"/>
            </a:gdLst>
            <a:ahLst/>
            <a:cxnLst>
              <a:cxn ang="0">
                <a:pos x="connsiteX0" y="connsiteY0"/>
              </a:cxn>
              <a:cxn ang="0">
                <a:pos x="connsiteX1" y="connsiteY1"/>
              </a:cxn>
              <a:cxn ang="0">
                <a:pos x="connsiteX2" y="connsiteY2"/>
              </a:cxn>
              <a:cxn ang="0">
                <a:pos x="connsiteX3" y="connsiteY3"/>
              </a:cxn>
            </a:cxnLst>
            <a:rect l="l" t="t" r="r" b="b"/>
            <a:pathLst>
              <a:path w="5925190" h="1409374">
                <a:moveTo>
                  <a:pt x="652725" y="0"/>
                </a:moveTo>
                <a:lnTo>
                  <a:pt x="5925190" y="0"/>
                </a:lnTo>
                <a:lnTo>
                  <a:pt x="5925190" y="1409374"/>
                </a:lnTo>
                <a:lnTo>
                  <a:pt x="0" y="1409374"/>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18" name="Freeform 24">
            <a:extLst>
              <a:ext uri="{FF2B5EF4-FFF2-40B4-BE49-F238E27FC236}">
                <a16:creationId xmlns:a16="http://schemas.microsoft.com/office/drawing/2014/main" id="{3D4697C8-4A0D-4493-B526-7CC15E0EE55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880927" cy="4344387"/>
          </a:xfrm>
          <a:custGeom>
            <a:avLst/>
            <a:gdLst>
              <a:gd name="connsiteX0" fmla="*/ 0 w 5920618"/>
              <a:gd name="connsiteY0" fmla="*/ 0 h 2896258"/>
              <a:gd name="connsiteX1" fmla="*/ 3191370 w 5920618"/>
              <a:gd name="connsiteY1" fmla="*/ 0 h 2896258"/>
              <a:gd name="connsiteX2" fmla="*/ 3346315 w 5920618"/>
              <a:gd name="connsiteY2" fmla="*/ 0 h 2896258"/>
              <a:gd name="connsiteX3" fmla="*/ 5920618 w 5920618"/>
              <a:gd name="connsiteY3" fmla="*/ 0 h 2896258"/>
              <a:gd name="connsiteX4" fmla="*/ 4583705 w 5920618"/>
              <a:gd name="connsiteY4" fmla="*/ 2896258 h 2896258"/>
              <a:gd name="connsiteX5" fmla="*/ 3346315 w 5920618"/>
              <a:gd name="connsiteY5" fmla="*/ 2896258 h 2896258"/>
              <a:gd name="connsiteX6" fmla="*/ 1854457 w 5920618"/>
              <a:gd name="connsiteY6" fmla="*/ 2896258 h 2896258"/>
              <a:gd name="connsiteX7" fmla="*/ 0 w 5920618"/>
              <a:gd name="connsiteY7" fmla="*/ 2896258 h 2896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0618" h="2896258">
                <a:moveTo>
                  <a:pt x="0" y="0"/>
                </a:moveTo>
                <a:lnTo>
                  <a:pt x="3191370" y="0"/>
                </a:lnTo>
                <a:lnTo>
                  <a:pt x="3346315" y="0"/>
                </a:lnTo>
                <a:lnTo>
                  <a:pt x="5920618" y="0"/>
                </a:lnTo>
                <a:lnTo>
                  <a:pt x="4583705" y="2896258"/>
                </a:lnTo>
                <a:lnTo>
                  <a:pt x="3346315" y="2896258"/>
                </a:lnTo>
                <a:lnTo>
                  <a:pt x="1854457" y="2896258"/>
                </a:lnTo>
                <a:lnTo>
                  <a:pt x="0" y="2896258"/>
                </a:lnTo>
                <a:close/>
              </a:path>
            </a:pathLst>
          </a:custGeom>
          <a:solidFill>
            <a:srgbClr val="8E7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pic>
        <p:nvPicPr>
          <p:cNvPr id="7" name="Picture 6">
            <a:extLst>
              <a:ext uri="{FF2B5EF4-FFF2-40B4-BE49-F238E27FC236}">
                <a16:creationId xmlns:a16="http://schemas.microsoft.com/office/drawing/2014/main" id="{FC725885-3B15-4CF8-86B3-BD21EF4B389B}"/>
              </a:ext>
            </a:extLst>
          </p:cNvPr>
          <p:cNvPicPr>
            <a:picLocks noChangeAspect="1"/>
          </p:cNvPicPr>
          <p:nvPr/>
        </p:nvPicPr>
        <p:blipFill rotWithShape="1">
          <a:blip r:embed="rId2">
            <a:extLst>
              <a:ext uri="{28A0092B-C50C-407E-A947-70E740481C1C}">
                <a14:useLocalDpi xmlns:a14="http://schemas.microsoft.com/office/drawing/2010/main" val="0"/>
              </a:ext>
            </a:extLst>
          </a:blip>
          <a:srcRect l="53887"/>
          <a:stretch/>
        </p:blipFill>
        <p:spPr>
          <a:xfrm>
            <a:off x="12709187" y="2008142"/>
            <a:ext cx="4618694" cy="4156653"/>
          </a:xfrm>
          <a:prstGeom prst="rect">
            <a:avLst/>
          </a:prstGeom>
        </p:spPr>
      </p:pic>
      <p:sp>
        <p:nvSpPr>
          <p:cNvPr id="2" name="Title 1">
            <a:extLst>
              <a:ext uri="{FF2B5EF4-FFF2-40B4-BE49-F238E27FC236}">
                <a16:creationId xmlns:a16="http://schemas.microsoft.com/office/drawing/2014/main" id="{194DBDD4-3D1D-4619-A3BA-69B611A1D371}"/>
              </a:ext>
            </a:extLst>
          </p:cNvPr>
          <p:cNvSpPr>
            <a:spLocks noGrp="1"/>
          </p:cNvSpPr>
          <p:nvPr>
            <p:ph type="ctrTitle"/>
          </p:nvPr>
        </p:nvSpPr>
        <p:spPr>
          <a:xfrm>
            <a:off x="2286001" y="4516676"/>
            <a:ext cx="9927077" cy="2033625"/>
          </a:xfrm>
        </p:spPr>
        <p:txBody>
          <a:bodyPr>
            <a:normAutofit/>
          </a:bodyPr>
          <a:lstStyle/>
          <a:p>
            <a:pPr algn="l"/>
            <a:r>
              <a:rPr lang="en-US" sz="6900" dirty="0"/>
              <a:t>The plan of expansion  of </a:t>
            </a:r>
            <a:r>
              <a:rPr lang="en-US" sz="6900" dirty="0">
                <a:latin typeface="Bernard MT Condensed" panose="02050806060905020404" pitchFamily="18" charset="0"/>
              </a:rPr>
              <a:t>Tigerair</a:t>
            </a:r>
          </a:p>
        </p:txBody>
      </p:sp>
    </p:spTree>
    <p:extLst>
      <p:ext uri="{BB962C8B-B14F-4D97-AF65-F5344CB8AC3E}">
        <p14:creationId xmlns:p14="http://schemas.microsoft.com/office/powerpoint/2010/main" val="3949680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25885-3B15-4CF8-86B3-BD21EF4B389B}"/>
              </a:ext>
            </a:extLst>
          </p:cNvPr>
          <p:cNvPicPr>
            <a:picLocks noChangeAspect="1"/>
          </p:cNvPicPr>
          <p:nvPr/>
        </p:nvPicPr>
        <p:blipFill rotWithShape="1">
          <a:blip r:embed="rId2">
            <a:extLst>
              <a:ext uri="{28A0092B-C50C-407E-A947-70E740481C1C}">
                <a14:useLocalDpi xmlns:a14="http://schemas.microsoft.com/office/drawing/2010/main" val="0"/>
              </a:ext>
            </a:extLst>
          </a:blip>
          <a:srcRect l="53887"/>
          <a:stretch/>
        </p:blipFill>
        <p:spPr>
          <a:xfrm>
            <a:off x="14814611" y="123856"/>
            <a:ext cx="3398816" cy="3058808"/>
          </a:xfrm>
          <a:prstGeom prst="rect">
            <a:avLst/>
          </a:prstGeom>
        </p:spPr>
      </p:pic>
      <p:pic>
        <p:nvPicPr>
          <p:cNvPr id="1026" name="Picture 2" descr="Machine generated alternative text:&#10;&#10;* ho chi minh city &#10;hat you &#10;malaysia &#10;andung * &#10;coast &#10;Iharbour ">
            <a:extLst>
              <a:ext uri="{FF2B5EF4-FFF2-40B4-BE49-F238E27FC236}">
                <a16:creationId xmlns:a16="http://schemas.microsoft.com/office/drawing/2014/main" id="{34C5EFA8-CBD7-4D8A-B2B2-CCE97973C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396" y="1011916"/>
            <a:ext cx="8705904" cy="88368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9C3CBC2-7580-4796-B73B-80824F44FF58}"/>
              </a:ext>
            </a:extLst>
          </p:cNvPr>
          <p:cNvSpPr txBox="1"/>
          <p:nvPr/>
        </p:nvSpPr>
        <p:spPr>
          <a:xfrm>
            <a:off x="9415464" y="2736057"/>
            <a:ext cx="8372475" cy="5493812"/>
          </a:xfrm>
          <a:prstGeom prst="rect">
            <a:avLst/>
          </a:prstGeom>
          <a:noFill/>
        </p:spPr>
        <p:txBody>
          <a:bodyPr wrap="square" rtlCol="0">
            <a:spAutoFit/>
          </a:bodyPr>
          <a:lstStyle/>
          <a:p>
            <a:pPr fontAlgn="ctr"/>
            <a:r>
              <a:rPr lang="en-US" sz="2700" dirty="0"/>
              <a:t>In 2015-2016 year:</a:t>
            </a:r>
          </a:p>
          <a:p>
            <a:pPr fontAlgn="ctr"/>
            <a:r>
              <a:rPr lang="en-US" sz="2700" dirty="0"/>
              <a:t>5128000 travelers took </a:t>
            </a:r>
            <a:r>
              <a:rPr lang="en-US" sz="2700" dirty="0" err="1"/>
              <a:t>tigerair</a:t>
            </a:r>
            <a:r>
              <a:rPr lang="en-US" sz="2700" dirty="0"/>
              <a:t>, which takes 18.89% in SIA group;</a:t>
            </a:r>
          </a:p>
          <a:p>
            <a:pPr fontAlgn="ctr"/>
            <a:r>
              <a:rPr lang="en-US" sz="2700" dirty="0"/>
              <a:t>40 destinations in 12 </a:t>
            </a:r>
            <a:r>
              <a:rPr lang="en-US" sz="2700" dirty="0" err="1"/>
              <a:t>asian</a:t>
            </a:r>
            <a:r>
              <a:rPr lang="en-US" sz="2700" dirty="0"/>
              <a:t>-pacific countries;</a:t>
            </a:r>
          </a:p>
          <a:p>
            <a:pPr fontAlgn="ctr"/>
            <a:r>
              <a:rPr lang="en-US" sz="2700" dirty="0"/>
              <a:t>23 aircrafts;</a:t>
            </a:r>
          </a:p>
          <a:p>
            <a:pPr fontAlgn="ctr"/>
            <a:endParaRPr lang="en-US" sz="2700" dirty="0"/>
          </a:p>
          <a:p>
            <a:pPr fontAlgn="ctr"/>
            <a:endParaRPr lang="en-US" sz="2700" dirty="0"/>
          </a:p>
          <a:p>
            <a:pPr fontAlgn="ctr"/>
            <a:r>
              <a:rPr lang="en-US" sz="2700" dirty="0"/>
              <a:t>In 2016-2017 year:</a:t>
            </a:r>
          </a:p>
          <a:p>
            <a:pPr fontAlgn="ctr"/>
            <a:r>
              <a:rPr lang="en-US" sz="2700" dirty="0"/>
              <a:t>5145835 travelers choose </a:t>
            </a:r>
            <a:r>
              <a:rPr lang="en-US" sz="2700" dirty="0" err="1"/>
              <a:t>tigerair</a:t>
            </a:r>
            <a:r>
              <a:rPr lang="en-US" sz="2700" dirty="0"/>
              <a:t>, which takes 13% among SIA group.</a:t>
            </a:r>
          </a:p>
          <a:p>
            <a:pPr fontAlgn="ctr"/>
            <a:r>
              <a:rPr lang="en-US" sz="2700" dirty="0"/>
              <a:t>23 Aircrafts;</a:t>
            </a:r>
          </a:p>
          <a:p>
            <a:pPr fontAlgn="ctr"/>
            <a:r>
              <a:rPr lang="en-US" sz="2700" dirty="0"/>
              <a:t>12 cities in china;</a:t>
            </a:r>
          </a:p>
          <a:p>
            <a:endParaRPr lang="en-US" sz="2700" dirty="0"/>
          </a:p>
        </p:txBody>
      </p:sp>
      <p:sp>
        <p:nvSpPr>
          <p:cNvPr id="10" name="TextBox 9">
            <a:extLst>
              <a:ext uri="{FF2B5EF4-FFF2-40B4-BE49-F238E27FC236}">
                <a16:creationId xmlns:a16="http://schemas.microsoft.com/office/drawing/2014/main" id="{48D8FE23-6E24-4630-8117-6ED8D591FB63}"/>
              </a:ext>
            </a:extLst>
          </p:cNvPr>
          <p:cNvSpPr txBox="1"/>
          <p:nvPr/>
        </p:nvSpPr>
        <p:spPr>
          <a:xfrm>
            <a:off x="4775141" y="227085"/>
            <a:ext cx="7338997" cy="738664"/>
          </a:xfrm>
          <a:prstGeom prst="rect">
            <a:avLst/>
          </a:prstGeom>
          <a:noFill/>
        </p:spPr>
        <p:txBody>
          <a:bodyPr wrap="none" rtlCol="0">
            <a:spAutoFit/>
          </a:bodyPr>
          <a:lstStyle/>
          <a:p>
            <a:r>
              <a:rPr lang="en-US" sz="4200" dirty="0">
                <a:latin typeface="+mj-lt"/>
                <a:ea typeface="+mj-ea"/>
                <a:cs typeface="+mj-cs"/>
              </a:rPr>
              <a:t>1. </a:t>
            </a:r>
            <a:r>
              <a:rPr lang="en-US" sz="4200" b="1" dirty="0">
                <a:latin typeface="+mj-lt"/>
                <a:ea typeface="+mj-ea"/>
                <a:cs typeface="+mj-cs"/>
              </a:rPr>
              <a:t>General description of </a:t>
            </a:r>
            <a:r>
              <a:rPr lang="en-US" sz="4200" dirty="0">
                <a:latin typeface="Bernard MT Condensed" panose="02050806060905020404" pitchFamily="18" charset="0"/>
                <a:ea typeface="+mj-ea"/>
                <a:cs typeface="+mj-cs"/>
              </a:rPr>
              <a:t>Tigerair </a:t>
            </a:r>
          </a:p>
        </p:txBody>
      </p:sp>
    </p:spTree>
    <p:extLst>
      <p:ext uri="{BB962C8B-B14F-4D97-AF65-F5344CB8AC3E}">
        <p14:creationId xmlns:p14="http://schemas.microsoft.com/office/powerpoint/2010/main" val="4021096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9" name="Straight Connector 138">
            <a:extLst>
              <a:ext uri="{FF2B5EF4-FFF2-40B4-BE49-F238E27FC236}">
                <a16:creationId xmlns:a16="http://schemas.microsoft.com/office/drawing/2014/main" id="{50DA1EB8-87CF-4588-A1FD-4756F9A28F6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15119" y="2360831"/>
            <a:ext cx="0" cy="556534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050" name="Picture 2" descr="singap«e &#10;cahs &#10;alice springs &#10;adelaiåe &#10;australia &#10;Operated &#10;un ne coa &#10;g &#10;brisbane &#10;oas ">
            <a:extLst>
              <a:ext uri="{FF2B5EF4-FFF2-40B4-BE49-F238E27FC236}">
                <a16:creationId xmlns:a16="http://schemas.microsoft.com/office/drawing/2014/main" id="{2C8C0ECC-BF5B-4610-A05F-658D8764DD9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53589" y="3117585"/>
            <a:ext cx="3840480" cy="4042611"/>
          </a:xfrm>
          <a:prstGeom prst="rect">
            <a:avLst/>
          </a:prstGeom>
          <a:noFill/>
          <a:extLst>
            <a:ext uri="{909E8E84-426E-40DD-AFC4-6F175D3DCCD1}">
              <a14:hiddenFill xmlns:a14="http://schemas.microsoft.com/office/drawing/2010/main">
                <a:solidFill>
                  <a:srgbClr val="FFFFFF"/>
                </a:solidFill>
              </a14:hiddenFill>
            </a:ext>
          </a:extLst>
        </p:spPr>
      </p:pic>
      <p:cxnSp>
        <p:nvCxnSpPr>
          <p:cNvPr id="141" name="Straight Connector 140">
            <a:extLst>
              <a:ext uri="{FF2B5EF4-FFF2-40B4-BE49-F238E27FC236}">
                <a16:creationId xmlns:a16="http://schemas.microsoft.com/office/drawing/2014/main" id="{D2B31ED6-76F0-425A-9A41-C947AEF9C14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434930" y="2360831"/>
            <a:ext cx="0" cy="556534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054" name="Picture 6" descr="philippines &#10;hong kong &#10;la &#10;ma a (nab &#10;ilouo &#10;+bangkok &#10;Puerto princ &#10;singap«e &#10;Cebu &#10;bacolod &#10;davao &#10;operated by SEAR &#10;Tiger Airway. (Singapore) &#10;• Tiger A irw•.y. &#10;• SEAR ">
            <a:extLst>
              <a:ext uri="{FF2B5EF4-FFF2-40B4-BE49-F238E27FC236}">
                <a16:creationId xmlns:a16="http://schemas.microsoft.com/office/drawing/2014/main" id="{4AA60F52-EB39-4195-AB2D-37A1DAE2B4D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680993" y="3329066"/>
            <a:ext cx="3840480" cy="36196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achine generated alternative text:&#10;&#10;bangkok ">
            <a:extLst>
              <a:ext uri="{FF2B5EF4-FFF2-40B4-BE49-F238E27FC236}">
                <a16:creationId xmlns:a16="http://schemas.microsoft.com/office/drawing/2014/main" id="{3F18412E-DEC0-494A-8683-3270AD111DB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31947" y="3463482"/>
            <a:ext cx="3840480" cy="33508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C725885-3B15-4CF8-86B3-BD21EF4B389B}"/>
              </a:ext>
            </a:extLst>
          </p:cNvPr>
          <p:cNvPicPr>
            <a:picLocks noChangeAspect="1"/>
          </p:cNvPicPr>
          <p:nvPr/>
        </p:nvPicPr>
        <p:blipFill rotWithShape="1">
          <a:blip r:embed="rId5">
            <a:extLst>
              <a:ext uri="{28A0092B-C50C-407E-A947-70E740481C1C}">
                <a14:useLocalDpi xmlns:a14="http://schemas.microsoft.com/office/drawing/2010/main" val="0"/>
              </a:ext>
            </a:extLst>
          </a:blip>
          <a:srcRect l="53887"/>
          <a:stretch/>
        </p:blipFill>
        <p:spPr>
          <a:xfrm>
            <a:off x="726948" y="3410746"/>
            <a:ext cx="3840480" cy="3456290"/>
          </a:xfrm>
          <a:prstGeom prst="rect">
            <a:avLst/>
          </a:prstGeom>
        </p:spPr>
      </p:pic>
      <p:cxnSp>
        <p:nvCxnSpPr>
          <p:cNvPr id="143" name="Straight Connector 142">
            <a:extLst>
              <a:ext uri="{FF2B5EF4-FFF2-40B4-BE49-F238E27FC236}">
                <a16:creationId xmlns:a16="http://schemas.microsoft.com/office/drawing/2014/main" id="{D7A4E378-EA57-47B9-B1EB-58B998F6CFF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108893" y="2360831"/>
            <a:ext cx="0" cy="556534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1085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25885-3B15-4CF8-86B3-BD21EF4B389B}"/>
              </a:ext>
            </a:extLst>
          </p:cNvPr>
          <p:cNvPicPr>
            <a:picLocks noChangeAspect="1"/>
          </p:cNvPicPr>
          <p:nvPr/>
        </p:nvPicPr>
        <p:blipFill rotWithShape="1">
          <a:blip r:embed="rId2">
            <a:extLst>
              <a:ext uri="{28A0092B-C50C-407E-A947-70E740481C1C}">
                <a14:useLocalDpi xmlns:a14="http://schemas.microsoft.com/office/drawing/2010/main" val="0"/>
              </a:ext>
            </a:extLst>
          </a:blip>
          <a:srcRect l="53887"/>
          <a:stretch/>
        </p:blipFill>
        <p:spPr>
          <a:xfrm>
            <a:off x="14814611" y="123856"/>
            <a:ext cx="3398816" cy="3058808"/>
          </a:xfrm>
          <a:prstGeom prst="rect">
            <a:avLst/>
          </a:prstGeom>
        </p:spPr>
      </p:pic>
      <p:pic>
        <p:nvPicPr>
          <p:cNvPr id="3073" name="Picture 1" descr="Tiger Airways &#10;Total revenue &#10;Total expenditure &#10;Operating profit/(loss) &#10;Profit/(Loss) after taxation &#10;Tiger Airways broke even for the 2015/16 financial year, &#10;compared to a net loss of $264 million in the prior year. &#10;Operating profit for the financial year was $14 million, &#10;contrasting with a full year loss of $40 million incurred in &#10;the prior year (+$54 million). &#10;Revenue improvement of $26 million (+3.8 per cent) was &#10;driven by higher yields (+2.9 per cent), partially offset &#10;by lower passenger carriage (-1.5 per cent). Expenses &#10;decreased by $28 million (-3.9 per cent) mainly due to &#10;lower fuel costs, partially offset by an increase in aircraft &#10;depreciation, lease rentals and maintenance costs. &#10;Yield improved by 2.9 per cent to 7.0C/pkm. Unit cost &#10;decreased by 3.3 per cent to 5.8 C/ask. Consequently, &#10;2015/1+11 &#10;$ million &#10;703.2 &#10;689.6 &#10;13.6 &#10;0.3 &#10;2014/1912 &#10;$ million &#10;677.4 &#10;717.3 &#10;(39.9) &#10;(264.2) &#10;% Change &#10;+ 3.8 &#10;3.9 &#10;n.m. &#10;n.m. &#10;breakeven load factor declined by 5.3 percentage &#10;points to 82.9 per cent. Achieved load factor improved &#10;by 1.2 percentage points to 83.3 per cent. &#10;Tiger Airways operated flights to 40 destinations in &#10;12 countries across Asia. During the year, Tiger Airways &#10;introduced three new destinations - Ipoh (Malaysia), &#10;Quanzhou (China) and Lucknow (India), in addition to &#10;the re-instatement of services to Lijiang (China). Non- &#10;performing route, Guilin (China), was suspended from &#10;its network. &#10;As at 31 March 2016, equity holders' funds of Tiger &#10;Airways stood at $217 million (+0.9 per cent). &#10;Operating results differ from Tiger Airways' FY2015/16 announcement on 5 May 2016, due to alignment Of Tiger Airways' classification to the Group. &#10;The results presented here represent Tiger Airways' FY2014/15 results. Tiger Airways was consolidated as a subsidiary from October 2014. ">
            <a:extLst>
              <a:ext uri="{FF2B5EF4-FFF2-40B4-BE49-F238E27FC236}">
                <a16:creationId xmlns:a16="http://schemas.microsoft.com/office/drawing/2014/main" id="{6E028502-6ADA-4B6B-95DF-B374943143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6658"/>
          <a:stretch/>
        </p:blipFill>
        <p:spPr bwMode="auto">
          <a:xfrm>
            <a:off x="579659" y="6968649"/>
            <a:ext cx="13435470" cy="292734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B91112D-C173-465C-9785-3A44BAA196C0}"/>
              </a:ext>
            </a:extLst>
          </p:cNvPr>
          <p:cNvSpPr txBox="1"/>
          <p:nvPr/>
        </p:nvSpPr>
        <p:spPr>
          <a:xfrm>
            <a:off x="984251" y="5041901"/>
            <a:ext cx="7068345" cy="923330"/>
          </a:xfrm>
          <a:prstGeom prst="rect">
            <a:avLst/>
          </a:prstGeom>
          <a:noFill/>
        </p:spPr>
        <p:txBody>
          <a:bodyPr wrap="none" rtlCol="0">
            <a:spAutoFit/>
          </a:bodyPr>
          <a:lstStyle/>
          <a:p>
            <a:r>
              <a:rPr lang="en-US" sz="2700" dirty="0"/>
              <a:t>Load factor increased to 83.3% by 1.2%;</a:t>
            </a:r>
          </a:p>
          <a:p>
            <a:r>
              <a:rPr lang="en-US" sz="2700" dirty="0"/>
              <a:t>More destination from china, India and Malaysia.</a:t>
            </a:r>
          </a:p>
        </p:txBody>
      </p:sp>
      <p:pic>
        <p:nvPicPr>
          <p:cNvPr id="3075" name="Picture 3" descr="Tigerair &#10;Tigerair continued to Strengthen its market presence in &#10;China with the addition of Wuxi and Zhengzhou to the &#10;network _ Four times weekly Singapore-Wuxi nights Were &#10;in April 2016, and three times weekly flights &#10;to Zhengzhou commenced in June 2016. This brought &#10;Tigerairs destinations in China to a total of 12 cities. &#10;In December 2016, Tiger Airways Holdings entered into &#10;an agreement With China Airlines Limited to divest &#10;its 10 per cent stake in Tigerair Taiwan. As partof the &#10;divestment agreement, Tigerair Taiwan will cease to use &#10;the Tigerair website as its sales and distribution platform &#10;within 12 months of the divestment. The divestment was &#10;completed in January 2017, Along with the divestrnent, &#10;Tigerair renegotiated its brand franchise agreement with &#10;Tigerair Taiwan, and also held separate brand franchise &#10;negotiations with Tigerair Australia. &#10;Tigerair was recognised for its popula rity among &#10;passengers as well as its Strong passenger traffic in &#10;FY2016/17. Some accolades include being as the &#10;Best LOW Cost Carrier at the AsiaOne Choice &#10;Awards 2016. Tigerair was also recognised by Changi &#10;Airport Group as one Of the TOP 5 Airlines by Passenger &#10;Carriage at the Changi Airline Awards 2016. &#10;In its 13 years of Operation, Tiger-air has built an &#10;established network and market presence in Southeast &#10;Asia. The integration of its operations the Scoot &#10;brand will strengthen the foundation that Tigerair &#10;has built the years, and also take the SIA &#10;low-cost carrier arm to the next phase of growth. ">
            <a:extLst>
              <a:ext uri="{FF2B5EF4-FFF2-40B4-BE49-F238E27FC236}">
                <a16:creationId xmlns:a16="http://schemas.microsoft.com/office/drawing/2014/main" id="{07CAF524-27A5-4BB2-83C5-3588520245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6790"/>
          <a:stretch/>
        </p:blipFill>
        <p:spPr bwMode="auto">
          <a:xfrm>
            <a:off x="8510937" y="2161522"/>
            <a:ext cx="5800725" cy="444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751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25885-3B15-4CF8-86B3-BD21EF4B389B}"/>
              </a:ext>
            </a:extLst>
          </p:cNvPr>
          <p:cNvPicPr>
            <a:picLocks noChangeAspect="1"/>
          </p:cNvPicPr>
          <p:nvPr/>
        </p:nvPicPr>
        <p:blipFill rotWithShape="1">
          <a:blip r:embed="rId2">
            <a:extLst>
              <a:ext uri="{28A0092B-C50C-407E-A947-70E740481C1C}">
                <a14:useLocalDpi xmlns:a14="http://schemas.microsoft.com/office/drawing/2010/main" val="0"/>
              </a:ext>
            </a:extLst>
          </a:blip>
          <a:srcRect l="53887"/>
          <a:stretch/>
        </p:blipFill>
        <p:spPr>
          <a:xfrm>
            <a:off x="14814611" y="123856"/>
            <a:ext cx="3398816" cy="3058808"/>
          </a:xfrm>
          <a:prstGeom prst="rect">
            <a:avLst/>
          </a:prstGeom>
        </p:spPr>
      </p:pic>
      <p:sp>
        <p:nvSpPr>
          <p:cNvPr id="3" name="TextBox 2">
            <a:extLst>
              <a:ext uri="{FF2B5EF4-FFF2-40B4-BE49-F238E27FC236}">
                <a16:creationId xmlns:a16="http://schemas.microsoft.com/office/drawing/2014/main" id="{7C09A850-6440-4105-BB2D-B50BBE3B50B6}"/>
              </a:ext>
            </a:extLst>
          </p:cNvPr>
          <p:cNvSpPr txBox="1"/>
          <p:nvPr/>
        </p:nvSpPr>
        <p:spPr>
          <a:xfrm>
            <a:off x="4569575" y="458228"/>
            <a:ext cx="8937831" cy="738664"/>
          </a:xfrm>
          <a:prstGeom prst="rect">
            <a:avLst/>
          </a:prstGeom>
          <a:noFill/>
        </p:spPr>
        <p:txBody>
          <a:bodyPr wrap="none" rtlCol="0">
            <a:spAutoFit/>
          </a:bodyPr>
          <a:lstStyle/>
          <a:p>
            <a:r>
              <a:rPr lang="en-US" sz="4200" b="1" dirty="0">
                <a:latin typeface="+mj-lt"/>
                <a:ea typeface="+mj-ea"/>
                <a:cs typeface="+mj-cs"/>
              </a:rPr>
              <a:t>2. The LCC market in Asia-Pacific </a:t>
            </a:r>
            <a:r>
              <a:rPr lang="en-US" sz="4200" b="1" dirty="0">
                <a:latin typeface="Bernard MT Condensed" panose="02050806060905020404" pitchFamily="18" charset="0"/>
                <a:ea typeface="+mj-ea"/>
                <a:cs typeface="+mj-cs"/>
              </a:rPr>
              <a:t>Tigerair </a:t>
            </a:r>
          </a:p>
        </p:txBody>
      </p:sp>
      <p:pic>
        <p:nvPicPr>
          <p:cNvPr id="4098" name="Picture 2" descr="LCC Capacity Share Of Worldwide Total Seats &#10;272% &#10;2tn:'4 2010 &#10;LCC Capacity Share (Oh) Of Within Europe Total Seats &#10;350&quot; &#10;mol 2022 2W3 20Y mm 2008 2011 2013 YTD &#10;LCC Capacity Share Of Within Asia-Pacific Total Seats &#10;24 &#10;201' 2012 &#10;LCC Capacity Share (0/0) Of Within North America Total Seats &#10;2001 2002 2003 200' 2005 2010 2012 2013 YTD ">
            <a:extLst>
              <a:ext uri="{FF2B5EF4-FFF2-40B4-BE49-F238E27FC236}">
                <a16:creationId xmlns:a16="http://schemas.microsoft.com/office/drawing/2014/main" id="{D7B1355D-D024-47AE-A1BE-8B0774AE6A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223" b="50000"/>
          <a:stretch/>
        </p:blipFill>
        <p:spPr bwMode="auto">
          <a:xfrm>
            <a:off x="-34696" y="3032126"/>
            <a:ext cx="6865121" cy="422274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sia-Pacific Domestic LCC Penetration &#10;Philippines &#10;India &#10;Asia-Pacific International LCC Penetration &#10;Phippnes &#10;India &#10;China ">
            <a:extLst>
              <a:ext uri="{FF2B5EF4-FFF2-40B4-BE49-F238E27FC236}">
                <a16:creationId xmlns:a16="http://schemas.microsoft.com/office/drawing/2014/main" id="{9B8E7526-D6C4-4A49-8116-08B4F8CBBC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3283" y="2506357"/>
            <a:ext cx="9866502" cy="5956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901226"/>
      </p:ext>
    </p:extLst>
  </p:cSld>
  <p:clrMapOvr>
    <a:masterClrMapping/>
  </p:clrMapOvr>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910-10" id="{3B8BAAA1-88B5-451B-AB91-0B5F01BADB33}" vid="{FC7B0BBF-625E-40D3-BCB5-C9A2351BF53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Conclusion-part-from-Felix</Template>
  <TotalTime>335</TotalTime>
  <Words>771</Words>
  <Application>Microsoft Office PowerPoint</Application>
  <PresentationFormat>自訂</PresentationFormat>
  <Paragraphs>128</Paragraphs>
  <Slides>19</Slides>
  <Notes>2</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19</vt:i4>
      </vt:variant>
    </vt:vector>
  </HeadingPairs>
  <TitlesOfParts>
    <vt:vector size="28" baseType="lpstr">
      <vt:lpstr>新細明體</vt:lpstr>
      <vt:lpstr>等线</vt:lpstr>
      <vt:lpstr>華康儷粗黑(P)</vt:lpstr>
      <vt:lpstr>Arial</vt:lpstr>
      <vt:lpstr>Bernard MT Condensed</vt:lpstr>
      <vt:lpstr>Calibri</vt:lpstr>
      <vt:lpstr>Calibri Light</vt:lpstr>
      <vt:lpstr>Wingdings</vt:lpstr>
      <vt:lpstr>Office 佈景主題</vt:lpstr>
      <vt:lpstr>PowerPoint 簡報</vt:lpstr>
      <vt:lpstr>PowerPoint 簡報</vt:lpstr>
      <vt:lpstr>PowerPoint 簡報</vt:lpstr>
      <vt:lpstr>PowerPoint 簡報</vt:lpstr>
      <vt:lpstr>The plan of expansion  of Tigerair</vt:lpstr>
      <vt:lpstr>PowerPoint 簡報</vt:lpstr>
      <vt:lpstr>PowerPoint 簡報</vt:lpstr>
      <vt:lpstr>PowerPoint 簡報</vt:lpstr>
      <vt:lpstr>PowerPoint 簡報</vt:lpstr>
      <vt:lpstr>PowerPoint 簡報</vt:lpstr>
      <vt:lpstr>PowerPoint 簡報</vt:lpstr>
      <vt:lpstr>PowerPoint 簡報</vt:lpstr>
      <vt:lpstr>Scoot - Tigerair Merger</vt:lpstr>
      <vt:lpstr>PowerPoint 簡報</vt:lpstr>
      <vt:lpstr>PowerPoint 簡報</vt:lpstr>
      <vt:lpstr>PowerPoint 簡報</vt:lpstr>
      <vt:lpstr>PowerPoint 簡報</vt:lpstr>
      <vt:lpstr>PowerPoint 簡報</vt:lpstr>
      <vt:lpstr>PowerPoint 簡報</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Anastasios Kontaxoglou</dc:creator>
  <cp:lastModifiedBy>Chen Kaiwen</cp:lastModifiedBy>
  <cp:revision>104</cp:revision>
  <dcterms:created xsi:type="dcterms:W3CDTF">2018-05-04T04:00:46Z</dcterms:created>
  <dcterms:modified xsi:type="dcterms:W3CDTF">2018-05-05T06:57:57Z</dcterms:modified>
</cp:coreProperties>
</file>